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78" r:id="rId5"/>
    <p:sldId id="259" r:id="rId6"/>
    <p:sldId id="260" r:id="rId7"/>
    <p:sldId id="261" r:id="rId8"/>
    <p:sldId id="264" r:id="rId9"/>
    <p:sldId id="266" r:id="rId10"/>
    <p:sldId id="267" r:id="rId11"/>
    <p:sldId id="270" r:id="rId12"/>
    <p:sldId id="268" r:id="rId13"/>
    <p:sldId id="269" r:id="rId14"/>
    <p:sldId id="272" r:id="rId15"/>
    <p:sldId id="262" r:id="rId16"/>
    <p:sldId id="263" r:id="rId17"/>
    <p:sldId id="279" r:id="rId18"/>
    <p:sldId id="273" r:id="rId19"/>
    <p:sldId id="274" r:id="rId20"/>
    <p:sldId id="275" r:id="rId21"/>
    <p:sldId id="276" r:id="rId22"/>
    <p:sldId id="277" r:id="rId23"/>
  </p:sldIdLst>
  <p:sldSz cx="9144000" cy="6858000" type="screen4x3"/>
  <p:notesSz cx="9874250"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66FF33"/>
    <a:srgbClr val="990033"/>
    <a:srgbClr val="0033CC"/>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660"/>
  </p:normalViewPr>
  <p:slideViewPr>
    <p:cSldViewPr>
      <p:cViewPr varScale="1">
        <p:scale>
          <a:sx n="60" d="100"/>
          <a:sy n="60" d="100"/>
        </p:scale>
        <p:origin x="-144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34D6FE-7EDF-4C91-BFFF-E8C75C4BB5D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7A99CA61-428D-4C2C-8039-9BAAD996CC47}">
      <dgm:prSet phldrT="[Text]"/>
      <dgm:spPr/>
      <dgm:t>
        <a:bodyPr/>
        <a:lstStyle/>
        <a:p>
          <a:pPr rtl="1"/>
          <a:r>
            <a:rPr lang="fa-IR" b="1" dirty="0" smtClean="0">
              <a:cs typeface="2  Zar" pitchFamily="2" charset="-78"/>
            </a:rPr>
            <a:t>خطرهای تحریف بااهمیت در سطح هر ادعا </a:t>
          </a:r>
          <a:endParaRPr lang="en-US" dirty="0"/>
        </a:p>
      </dgm:t>
    </dgm:pt>
    <dgm:pt modelId="{8A940D11-BE84-46B9-83D9-DEDE864093AA}" type="parTrans" cxnId="{339D2E2E-E87A-4818-BCB3-1E332C840EF6}">
      <dgm:prSet/>
      <dgm:spPr/>
      <dgm:t>
        <a:bodyPr/>
        <a:lstStyle/>
        <a:p>
          <a:pPr rtl="1"/>
          <a:endParaRPr lang="en-US"/>
        </a:p>
      </dgm:t>
    </dgm:pt>
    <dgm:pt modelId="{064C47BA-9829-40EB-B349-185DEF8320AA}" type="sibTrans" cxnId="{339D2E2E-E87A-4818-BCB3-1E332C840EF6}">
      <dgm:prSet/>
      <dgm:spPr/>
      <dgm:t>
        <a:bodyPr/>
        <a:lstStyle/>
        <a:p>
          <a:pPr rtl="1"/>
          <a:endParaRPr lang="en-US"/>
        </a:p>
      </dgm:t>
    </dgm:pt>
    <dgm:pt modelId="{CD158010-D412-40DC-89EB-EFB0CE97643F}">
      <dgm:prSet phldrT="[Text]"/>
      <dgm:spPr/>
      <dgm:t>
        <a:bodyPr/>
        <a:lstStyle/>
        <a:p>
          <a:pPr rtl="1"/>
          <a:r>
            <a:rPr lang="fa-IR" b="1" dirty="0" smtClean="0">
              <a:cs typeface="2  Zar" pitchFamily="2" charset="-78"/>
            </a:rPr>
            <a:t>خطر ذاتی</a:t>
          </a:r>
          <a:endParaRPr lang="en-US" dirty="0"/>
        </a:p>
      </dgm:t>
    </dgm:pt>
    <dgm:pt modelId="{D4FF2BE7-CDE0-495E-B347-944CC50DC511}" type="parTrans" cxnId="{98697E71-2F0F-44D5-897B-06BF22348237}">
      <dgm:prSet/>
      <dgm:spPr/>
      <dgm:t>
        <a:bodyPr/>
        <a:lstStyle/>
        <a:p>
          <a:pPr rtl="1"/>
          <a:endParaRPr lang="en-US"/>
        </a:p>
      </dgm:t>
    </dgm:pt>
    <dgm:pt modelId="{3274605F-7FDD-4194-B26F-8B59E0B54649}" type="sibTrans" cxnId="{98697E71-2F0F-44D5-897B-06BF22348237}">
      <dgm:prSet/>
      <dgm:spPr/>
      <dgm:t>
        <a:bodyPr/>
        <a:lstStyle/>
        <a:p>
          <a:pPr rtl="1"/>
          <a:endParaRPr lang="en-US"/>
        </a:p>
      </dgm:t>
    </dgm:pt>
    <dgm:pt modelId="{1797963F-A133-4251-8D5D-FF2EC58709FC}">
      <dgm:prSet phldrT="[Text]"/>
      <dgm:spPr/>
      <dgm:t>
        <a:bodyPr/>
        <a:lstStyle/>
        <a:p>
          <a:pPr rtl="1"/>
          <a:r>
            <a:rPr lang="fa-IR" b="1" dirty="0" smtClean="0">
              <a:cs typeface="2  Zar" pitchFamily="2" charset="-78"/>
            </a:rPr>
            <a:t>خطر کنترل</a:t>
          </a:r>
          <a:endParaRPr lang="en-US" dirty="0"/>
        </a:p>
      </dgm:t>
    </dgm:pt>
    <dgm:pt modelId="{9D11AA45-F326-4DE7-9BCF-5E352987D0B1}" type="parTrans" cxnId="{EAB11D49-95E5-4426-8A4A-5CCA212BAAD6}">
      <dgm:prSet/>
      <dgm:spPr/>
      <dgm:t>
        <a:bodyPr/>
        <a:lstStyle/>
        <a:p>
          <a:pPr rtl="1"/>
          <a:endParaRPr lang="en-US"/>
        </a:p>
      </dgm:t>
    </dgm:pt>
    <dgm:pt modelId="{C91110B4-2318-44C2-BB96-157322103FF7}" type="sibTrans" cxnId="{EAB11D49-95E5-4426-8A4A-5CCA212BAAD6}">
      <dgm:prSet/>
      <dgm:spPr/>
      <dgm:t>
        <a:bodyPr/>
        <a:lstStyle/>
        <a:p>
          <a:pPr rtl="1"/>
          <a:endParaRPr lang="en-US"/>
        </a:p>
      </dgm:t>
    </dgm:pt>
    <dgm:pt modelId="{DAECC680-BC8A-4D40-94B7-BEE7E860A94A}" type="pres">
      <dgm:prSet presAssocID="{7134D6FE-7EDF-4C91-BFFF-E8C75C4BB5D6}" presName="diagram" presStyleCnt="0">
        <dgm:presLayoutVars>
          <dgm:chPref val="1"/>
          <dgm:dir/>
          <dgm:animOne val="branch"/>
          <dgm:animLvl val="lvl"/>
          <dgm:resizeHandles val="exact"/>
        </dgm:presLayoutVars>
      </dgm:prSet>
      <dgm:spPr/>
      <dgm:t>
        <a:bodyPr/>
        <a:lstStyle/>
        <a:p>
          <a:pPr rtl="1"/>
          <a:endParaRPr lang="fa-IR"/>
        </a:p>
      </dgm:t>
    </dgm:pt>
    <dgm:pt modelId="{742BA755-6C58-40D2-BF69-D4E24416F13F}" type="pres">
      <dgm:prSet presAssocID="{7A99CA61-428D-4C2C-8039-9BAAD996CC47}" presName="root1" presStyleCnt="0"/>
      <dgm:spPr/>
    </dgm:pt>
    <dgm:pt modelId="{2FEF53F1-A8AB-48F2-A8FD-D827D2D10792}" type="pres">
      <dgm:prSet presAssocID="{7A99CA61-428D-4C2C-8039-9BAAD996CC47}" presName="LevelOneTextNode" presStyleLbl="node0" presStyleIdx="0" presStyleCnt="1">
        <dgm:presLayoutVars>
          <dgm:chPref val="3"/>
        </dgm:presLayoutVars>
      </dgm:prSet>
      <dgm:spPr/>
      <dgm:t>
        <a:bodyPr/>
        <a:lstStyle/>
        <a:p>
          <a:endParaRPr lang="en-US"/>
        </a:p>
      </dgm:t>
    </dgm:pt>
    <dgm:pt modelId="{2C2CC2FE-734A-4585-A44B-8BF213A6F7A3}" type="pres">
      <dgm:prSet presAssocID="{7A99CA61-428D-4C2C-8039-9BAAD996CC47}" presName="level2hierChild" presStyleCnt="0"/>
      <dgm:spPr/>
    </dgm:pt>
    <dgm:pt modelId="{A590D272-858A-4348-BC03-90061AD60E24}" type="pres">
      <dgm:prSet presAssocID="{D4FF2BE7-CDE0-495E-B347-944CC50DC511}" presName="conn2-1" presStyleLbl="parChTrans1D2" presStyleIdx="0" presStyleCnt="2"/>
      <dgm:spPr/>
      <dgm:t>
        <a:bodyPr/>
        <a:lstStyle/>
        <a:p>
          <a:pPr rtl="1"/>
          <a:endParaRPr lang="fa-IR"/>
        </a:p>
      </dgm:t>
    </dgm:pt>
    <dgm:pt modelId="{7A9F32A2-A0BA-47AF-BFD6-1B279052EE08}" type="pres">
      <dgm:prSet presAssocID="{D4FF2BE7-CDE0-495E-B347-944CC50DC511}" presName="connTx" presStyleLbl="parChTrans1D2" presStyleIdx="0" presStyleCnt="2"/>
      <dgm:spPr/>
      <dgm:t>
        <a:bodyPr/>
        <a:lstStyle/>
        <a:p>
          <a:pPr rtl="1"/>
          <a:endParaRPr lang="fa-IR"/>
        </a:p>
      </dgm:t>
    </dgm:pt>
    <dgm:pt modelId="{D3C144E2-CD11-47AF-948A-4658A6180B55}" type="pres">
      <dgm:prSet presAssocID="{CD158010-D412-40DC-89EB-EFB0CE97643F}" presName="root2" presStyleCnt="0"/>
      <dgm:spPr/>
    </dgm:pt>
    <dgm:pt modelId="{BD2355A6-DC01-481A-99D0-42A2C0DBE995}" type="pres">
      <dgm:prSet presAssocID="{CD158010-D412-40DC-89EB-EFB0CE97643F}" presName="LevelTwoTextNode" presStyleLbl="node2" presStyleIdx="0" presStyleCnt="2">
        <dgm:presLayoutVars>
          <dgm:chPref val="3"/>
        </dgm:presLayoutVars>
      </dgm:prSet>
      <dgm:spPr/>
      <dgm:t>
        <a:bodyPr/>
        <a:lstStyle/>
        <a:p>
          <a:endParaRPr lang="en-US"/>
        </a:p>
      </dgm:t>
    </dgm:pt>
    <dgm:pt modelId="{1AB09B63-CF58-4924-BB00-BC4B8042C151}" type="pres">
      <dgm:prSet presAssocID="{CD158010-D412-40DC-89EB-EFB0CE97643F}" presName="level3hierChild" presStyleCnt="0"/>
      <dgm:spPr/>
    </dgm:pt>
    <dgm:pt modelId="{0EA9CB30-A45B-4FA8-BD91-265FAD68749A}" type="pres">
      <dgm:prSet presAssocID="{9D11AA45-F326-4DE7-9BCF-5E352987D0B1}" presName="conn2-1" presStyleLbl="parChTrans1D2" presStyleIdx="1" presStyleCnt="2"/>
      <dgm:spPr/>
      <dgm:t>
        <a:bodyPr/>
        <a:lstStyle/>
        <a:p>
          <a:pPr rtl="1"/>
          <a:endParaRPr lang="fa-IR"/>
        </a:p>
      </dgm:t>
    </dgm:pt>
    <dgm:pt modelId="{B3D1C764-15CC-4690-8990-681CADC5CFED}" type="pres">
      <dgm:prSet presAssocID="{9D11AA45-F326-4DE7-9BCF-5E352987D0B1}" presName="connTx" presStyleLbl="parChTrans1D2" presStyleIdx="1" presStyleCnt="2"/>
      <dgm:spPr/>
      <dgm:t>
        <a:bodyPr/>
        <a:lstStyle/>
        <a:p>
          <a:pPr rtl="1"/>
          <a:endParaRPr lang="fa-IR"/>
        </a:p>
      </dgm:t>
    </dgm:pt>
    <dgm:pt modelId="{29E1B28C-88B2-4FC0-A6DE-29E9746E76D6}" type="pres">
      <dgm:prSet presAssocID="{1797963F-A133-4251-8D5D-FF2EC58709FC}" presName="root2" presStyleCnt="0"/>
      <dgm:spPr/>
    </dgm:pt>
    <dgm:pt modelId="{41C3B049-704F-4F90-B039-31AA8EDECB28}" type="pres">
      <dgm:prSet presAssocID="{1797963F-A133-4251-8D5D-FF2EC58709FC}" presName="LevelTwoTextNode" presStyleLbl="node2" presStyleIdx="1" presStyleCnt="2">
        <dgm:presLayoutVars>
          <dgm:chPref val="3"/>
        </dgm:presLayoutVars>
      </dgm:prSet>
      <dgm:spPr/>
      <dgm:t>
        <a:bodyPr/>
        <a:lstStyle/>
        <a:p>
          <a:endParaRPr lang="en-US"/>
        </a:p>
      </dgm:t>
    </dgm:pt>
    <dgm:pt modelId="{B38D1F66-7C1B-45FA-AEBE-96D471D60D8F}" type="pres">
      <dgm:prSet presAssocID="{1797963F-A133-4251-8D5D-FF2EC58709FC}" presName="level3hierChild" presStyleCnt="0"/>
      <dgm:spPr/>
    </dgm:pt>
  </dgm:ptLst>
  <dgm:cxnLst>
    <dgm:cxn modelId="{339D2E2E-E87A-4818-BCB3-1E332C840EF6}" srcId="{7134D6FE-7EDF-4C91-BFFF-E8C75C4BB5D6}" destId="{7A99CA61-428D-4C2C-8039-9BAAD996CC47}" srcOrd="0" destOrd="0" parTransId="{8A940D11-BE84-46B9-83D9-DEDE864093AA}" sibTransId="{064C47BA-9829-40EB-B349-185DEF8320AA}"/>
    <dgm:cxn modelId="{3B5B4CB5-BF91-47E6-92CA-0E5897FCB0AA}" type="presOf" srcId="{7A99CA61-428D-4C2C-8039-9BAAD996CC47}" destId="{2FEF53F1-A8AB-48F2-A8FD-D827D2D10792}" srcOrd="0" destOrd="0" presId="urn:microsoft.com/office/officeart/2005/8/layout/hierarchy2"/>
    <dgm:cxn modelId="{95FD5895-8BA7-4B28-8A07-19079F63F628}" type="presOf" srcId="{9D11AA45-F326-4DE7-9BCF-5E352987D0B1}" destId="{0EA9CB30-A45B-4FA8-BD91-265FAD68749A}" srcOrd="0" destOrd="0" presId="urn:microsoft.com/office/officeart/2005/8/layout/hierarchy2"/>
    <dgm:cxn modelId="{98697E71-2F0F-44D5-897B-06BF22348237}" srcId="{7A99CA61-428D-4C2C-8039-9BAAD996CC47}" destId="{CD158010-D412-40DC-89EB-EFB0CE97643F}" srcOrd="0" destOrd="0" parTransId="{D4FF2BE7-CDE0-495E-B347-944CC50DC511}" sibTransId="{3274605F-7FDD-4194-B26F-8B59E0B54649}"/>
    <dgm:cxn modelId="{EAB11D49-95E5-4426-8A4A-5CCA212BAAD6}" srcId="{7A99CA61-428D-4C2C-8039-9BAAD996CC47}" destId="{1797963F-A133-4251-8D5D-FF2EC58709FC}" srcOrd="1" destOrd="0" parTransId="{9D11AA45-F326-4DE7-9BCF-5E352987D0B1}" sibTransId="{C91110B4-2318-44C2-BB96-157322103FF7}"/>
    <dgm:cxn modelId="{061E434B-DF2B-4C37-ADF0-6E976D31E2A1}" type="presOf" srcId="{1797963F-A133-4251-8D5D-FF2EC58709FC}" destId="{41C3B049-704F-4F90-B039-31AA8EDECB28}" srcOrd="0" destOrd="0" presId="urn:microsoft.com/office/officeart/2005/8/layout/hierarchy2"/>
    <dgm:cxn modelId="{C3FE0A42-D82C-423D-9BA2-02A52A5CB3EC}" type="presOf" srcId="{9D11AA45-F326-4DE7-9BCF-5E352987D0B1}" destId="{B3D1C764-15CC-4690-8990-681CADC5CFED}" srcOrd="1" destOrd="0" presId="urn:microsoft.com/office/officeart/2005/8/layout/hierarchy2"/>
    <dgm:cxn modelId="{9CE2BADF-F8BF-49E2-AC66-DD45BD3FC861}" type="presOf" srcId="{D4FF2BE7-CDE0-495E-B347-944CC50DC511}" destId="{A590D272-858A-4348-BC03-90061AD60E24}" srcOrd="0" destOrd="0" presId="urn:microsoft.com/office/officeart/2005/8/layout/hierarchy2"/>
    <dgm:cxn modelId="{91A4983B-A46D-4F04-AA3D-9B6D5192C546}" type="presOf" srcId="{CD158010-D412-40DC-89EB-EFB0CE97643F}" destId="{BD2355A6-DC01-481A-99D0-42A2C0DBE995}" srcOrd="0" destOrd="0" presId="urn:microsoft.com/office/officeart/2005/8/layout/hierarchy2"/>
    <dgm:cxn modelId="{97EED13C-97AB-4706-95F1-CDC7EA4A42C6}" type="presOf" srcId="{7134D6FE-7EDF-4C91-BFFF-E8C75C4BB5D6}" destId="{DAECC680-BC8A-4D40-94B7-BEE7E860A94A}" srcOrd="0" destOrd="0" presId="urn:microsoft.com/office/officeart/2005/8/layout/hierarchy2"/>
    <dgm:cxn modelId="{3E4DEA05-C265-41E5-9B1B-1FB8CB1CACAE}" type="presOf" srcId="{D4FF2BE7-CDE0-495E-B347-944CC50DC511}" destId="{7A9F32A2-A0BA-47AF-BFD6-1B279052EE08}" srcOrd="1" destOrd="0" presId="urn:microsoft.com/office/officeart/2005/8/layout/hierarchy2"/>
    <dgm:cxn modelId="{7C75CBAB-AF8A-4731-911E-CF6CA96F6511}" type="presParOf" srcId="{DAECC680-BC8A-4D40-94B7-BEE7E860A94A}" destId="{742BA755-6C58-40D2-BF69-D4E24416F13F}" srcOrd="0" destOrd="0" presId="urn:microsoft.com/office/officeart/2005/8/layout/hierarchy2"/>
    <dgm:cxn modelId="{29AA53C1-16E0-48CE-B69A-4FFE40479A19}" type="presParOf" srcId="{742BA755-6C58-40D2-BF69-D4E24416F13F}" destId="{2FEF53F1-A8AB-48F2-A8FD-D827D2D10792}" srcOrd="0" destOrd="0" presId="urn:microsoft.com/office/officeart/2005/8/layout/hierarchy2"/>
    <dgm:cxn modelId="{FA55EC4D-D031-47B0-B2B5-E85B5B55F7B6}" type="presParOf" srcId="{742BA755-6C58-40D2-BF69-D4E24416F13F}" destId="{2C2CC2FE-734A-4585-A44B-8BF213A6F7A3}" srcOrd="1" destOrd="0" presId="urn:microsoft.com/office/officeart/2005/8/layout/hierarchy2"/>
    <dgm:cxn modelId="{B9EEED06-E648-4FB0-8106-FE6340487A45}" type="presParOf" srcId="{2C2CC2FE-734A-4585-A44B-8BF213A6F7A3}" destId="{A590D272-858A-4348-BC03-90061AD60E24}" srcOrd="0" destOrd="0" presId="urn:microsoft.com/office/officeart/2005/8/layout/hierarchy2"/>
    <dgm:cxn modelId="{69CD9228-6E8A-458C-993E-9CBE295B7B3E}" type="presParOf" srcId="{A590D272-858A-4348-BC03-90061AD60E24}" destId="{7A9F32A2-A0BA-47AF-BFD6-1B279052EE08}" srcOrd="0" destOrd="0" presId="urn:microsoft.com/office/officeart/2005/8/layout/hierarchy2"/>
    <dgm:cxn modelId="{C2700E2D-73F1-4FB3-9F3D-C3584D6B860B}" type="presParOf" srcId="{2C2CC2FE-734A-4585-A44B-8BF213A6F7A3}" destId="{D3C144E2-CD11-47AF-948A-4658A6180B55}" srcOrd="1" destOrd="0" presId="urn:microsoft.com/office/officeart/2005/8/layout/hierarchy2"/>
    <dgm:cxn modelId="{31BBDAEF-26BC-4C36-ACB9-C36D727B815A}" type="presParOf" srcId="{D3C144E2-CD11-47AF-948A-4658A6180B55}" destId="{BD2355A6-DC01-481A-99D0-42A2C0DBE995}" srcOrd="0" destOrd="0" presId="urn:microsoft.com/office/officeart/2005/8/layout/hierarchy2"/>
    <dgm:cxn modelId="{C12D041D-7BF2-4DEE-A4BE-20A0C6A045D9}" type="presParOf" srcId="{D3C144E2-CD11-47AF-948A-4658A6180B55}" destId="{1AB09B63-CF58-4924-BB00-BC4B8042C151}" srcOrd="1" destOrd="0" presId="urn:microsoft.com/office/officeart/2005/8/layout/hierarchy2"/>
    <dgm:cxn modelId="{A4DDA36D-96FA-46A5-928E-B5EF4A76745F}" type="presParOf" srcId="{2C2CC2FE-734A-4585-A44B-8BF213A6F7A3}" destId="{0EA9CB30-A45B-4FA8-BD91-265FAD68749A}" srcOrd="2" destOrd="0" presId="urn:microsoft.com/office/officeart/2005/8/layout/hierarchy2"/>
    <dgm:cxn modelId="{B0878CAF-ADD6-4D43-AB9C-DA3EE4A1BC1D}" type="presParOf" srcId="{0EA9CB30-A45B-4FA8-BD91-265FAD68749A}" destId="{B3D1C764-15CC-4690-8990-681CADC5CFED}" srcOrd="0" destOrd="0" presId="urn:microsoft.com/office/officeart/2005/8/layout/hierarchy2"/>
    <dgm:cxn modelId="{769E899F-1DF3-4A27-852E-3939972CE556}" type="presParOf" srcId="{2C2CC2FE-734A-4585-A44B-8BF213A6F7A3}" destId="{29E1B28C-88B2-4FC0-A6DE-29E9746E76D6}" srcOrd="3" destOrd="0" presId="urn:microsoft.com/office/officeart/2005/8/layout/hierarchy2"/>
    <dgm:cxn modelId="{90949BBD-E3BB-4988-84D0-21E55FA76C1E}" type="presParOf" srcId="{29E1B28C-88B2-4FC0-A6DE-29E9746E76D6}" destId="{41C3B049-704F-4F90-B039-31AA8EDECB28}" srcOrd="0" destOrd="0" presId="urn:microsoft.com/office/officeart/2005/8/layout/hierarchy2"/>
    <dgm:cxn modelId="{28E9C4C3-20E2-444F-AEF4-4FA1DF775431}" type="presParOf" srcId="{29E1B28C-88B2-4FC0-A6DE-29E9746E76D6}" destId="{B38D1F66-7C1B-45FA-AEBE-96D471D60D8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5408" y="0"/>
            <a:ext cx="4278842" cy="339884"/>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2286" y="0"/>
            <a:ext cx="4278842" cy="339884"/>
          </a:xfrm>
          <a:prstGeom prst="rect">
            <a:avLst/>
          </a:prstGeom>
        </p:spPr>
        <p:txBody>
          <a:bodyPr vert="horz" lIns="91440" tIns="45720" rIns="91440" bIns="45720" rtlCol="1"/>
          <a:lstStyle>
            <a:lvl1pPr algn="l">
              <a:defRPr sz="1200"/>
            </a:lvl1pPr>
          </a:lstStyle>
          <a:p>
            <a:fld id="{58D5DD3B-6CA7-4311-B8AC-038D7C59AA32}" type="datetimeFigureOut">
              <a:rPr lang="fa-IR" smtClean="0"/>
              <a:t>12/19/1436</a:t>
            </a:fld>
            <a:endParaRPr lang="fa-IR"/>
          </a:p>
        </p:txBody>
      </p:sp>
      <p:sp>
        <p:nvSpPr>
          <p:cNvPr id="4" name="Footer Placeholder 3"/>
          <p:cNvSpPr>
            <a:spLocks noGrp="1"/>
          </p:cNvSpPr>
          <p:nvPr>
            <p:ph type="ftr" sz="quarter" idx="2"/>
          </p:nvPr>
        </p:nvSpPr>
        <p:spPr>
          <a:xfrm>
            <a:off x="5595408" y="6456612"/>
            <a:ext cx="4278842" cy="339884"/>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2286" y="6456612"/>
            <a:ext cx="4278842" cy="339884"/>
          </a:xfrm>
          <a:prstGeom prst="rect">
            <a:avLst/>
          </a:prstGeom>
        </p:spPr>
        <p:txBody>
          <a:bodyPr vert="horz" lIns="91440" tIns="45720" rIns="91440" bIns="45720" rtlCol="1" anchor="b"/>
          <a:lstStyle>
            <a:lvl1pPr algn="l">
              <a:defRPr sz="1200"/>
            </a:lvl1pPr>
          </a:lstStyle>
          <a:p>
            <a:fld id="{796CB9E0-61EF-4EE1-807D-0DF800321CD6}" type="slidenum">
              <a:rPr lang="fa-IR" smtClean="0"/>
              <a:t>‹#›</a:t>
            </a:fld>
            <a:endParaRPr lang="fa-IR"/>
          </a:p>
        </p:txBody>
      </p:sp>
    </p:spTree>
    <p:extLst>
      <p:ext uri="{BB962C8B-B14F-4D97-AF65-F5344CB8AC3E}">
        <p14:creationId xmlns:p14="http://schemas.microsoft.com/office/powerpoint/2010/main" val="1804503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93123" y="0"/>
            <a:ext cx="4278842" cy="339884"/>
          </a:xfrm>
          <a:prstGeom prst="rect">
            <a:avLst/>
          </a:prstGeom>
        </p:spPr>
        <p:txBody>
          <a:bodyPr vert="horz" lIns="91440" tIns="45720" rIns="91440" bIns="45720" rtlCol="0"/>
          <a:lstStyle>
            <a:lvl1pPr algn="r">
              <a:defRPr sz="1200"/>
            </a:lvl1pPr>
          </a:lstStyle>
          <a:p>
            <a:fld id="{12AE7DA4-E027-4225-9D8F-887217BC12E3}" type="datetimeFigureOut">
              <a:rPr lang="en-US" smtClean="0"/>
              <a:pPr/>
              <a:t>10/2/2015</a:t>
            </a:fld>
            <a:endParaRPr lang="en-US"/>
          </a:p>
        </p:txBody>
      </p:sp>
      <p:sp>
        <p:nvSpPr>
          <p:cNvPr id="4" name="Slide Image Placeholder 3"/>
          <p:cNvSpPr>
            <a:spLocks noGrp="1" noRot="1" noChangeAspect="1"/>
          </p:cNvSpPr>
          <p:nvPr>
            <p:ph type="sldImg" idx="2"/>
          </p:nvPr>
        </p:nvSpPr>
        <p:spPr>
          <a:xfrm>
            <a:off x="3236913" y="509588"/>
            <a:ext cx="3400425"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7425" y="3228896"/>
            <a:ext cx="7899400" cy="30589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456612"/>
            <a:ext cx="4278842"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93123" y="6456612"/>
            <a:ext cx="4278842" cy="339884"/>
          </a:xfrm>
          <a:prstGeom prst="rect">
            <a:avLst/>
          </a:prstGeom>
        </p:spPr>
        <p:txBody>
          <a:bodyPr vert="horz" lIns="91440" tIns="45720" rIns="91440" bIns="45720" rtlCol="0" anchor="b"/>
          <a:lstStyle>
            <a:lvl1pPr algn="r">
              <a:defRPr sz="1200"/>
            </a:lvl1pPr>
          </a:lstStyle>
          <a:p>
            <a:fld id="{076263E5-94CA-4AAC-818E-7DCBDE65BCFE}" type="slidenum">
              <a:rPr lang="en-US" smtClean="0"/>
              <a:pPr/>
              <a:t>‹#›</a:t>
            </a:fld>
            <a:endParaRPr lang="en-US"/>
          </a:p>
        </p:txBody>
      </p:sp>
    </p:spTree>
    <p:extLst>
      <p:ext uri="{BB962C8B-B14F-4D97-AF65-F5344CB8AC3E}">
        <p14:creationId xmlns:p14="http://schemas.microsoft.com/office/powerpoint/2010/main" val="766303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076263E5-94CA-4AAC-818E-7DCBDE65BCFE}" type="slidenum">
              <a:rPr lang="en-US" smtClean="0"/>
              <a:pPr/>
              <a:t>13</a:t>
            </a:fld>
            <a:endParaRPr lang="en-US"/>
          </a:p>
        </p:txBody>
      </p:sp>
    </p:spTree>
    <p:extLst>
      <p:ext uri="{BB962C8B-B14F-4D97-AF65-F5344CB8AC3E}">
        <p14:creationId xmlns:p14="http://schemas.microsoft.com/office/powerpoint/2010/main" val="1191249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A5EE5E-D365-43F8-83F7-54BD81F9AE20}" type="datetime1">
              <a:rPr lang="en-US" smtClean="0"/>
              <a:pPr/>
              <a:t>10/2/2015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62019-5128-4E09-A88D-E1D75BABF98A}" type="datetime1">
              <a:rPr lang="en-US" smtClean="0"/>
              <a:pPr/>
              <a:t>10/2/2015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31D753-5891-4040-A932-1953A9F8566A}" type="datetime1">
              <a:rPr lang="en-US" smtClean="0"/>
              <a:pPr/>
              <a:t>10/2/2015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A382B0-9A7C-4CE0-B868-D3D93ED4346B}" type="datetime1">
              <a:rPr lang="en-US" smtClean="0"/>
              <a:pPr/>
              <a:t>10/2/2015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856E1C-0CEF-4EBB-BADB-6CA386017753}" type="datetime1">
              <a:rPr lang="en-US" smtClean="0"/>
              <a:pPr/>
              <a:t>10/2/2015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DCD1AF-4A37-460D-AA61-7C5768099B4B}" type="datetime1">
              <a:rPr lang="en-US" smtClean="0"/>
              <a:pPr/>
              <a:t>10/2/2015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93B3C8-B521-4AF7-A7A5-DABD582607D2}" type="datetime1">
              <a:rPr lang="en-US" smtClean="0"/>
              <a:pPr/>
              <a:t>10/2/2015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27FE56-02B3-4D3B-8A40-5AF423D384DC}" type="datetime1">
              <a:rPr lang="en-US" smtClean="0"/>
              <a:pPr/>
              <a:t>10/2/2015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6055AF-BCA2-4F65-8AEF-78143CCFEDCA}" type="datetime1">
              <a:rPr lang="en-US" smtClean="0"/>
              <a:pPr/>
              <a:t>10/2/2015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23AAE3-8225-4F21-B756-C35912D54B69}" type="datetime1">
              <a:rPr lang="en-US" smtClean="0"/>
              <a:pPr/>
              <a:t>10/2/2015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A3358E-5EC0-43D0-812C-8CCA6F64B863}" type="datetime1">
              <a:rPr lang="en-US" smtClean="0"/>
              <a:pPr/>
              <a:t>10/2/2015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DED99C-86B1-401E-8C96-EF8C412CDF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FF33">
            <a:alpha val="26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0FB782-58D1-48B5-B8A9-755E50819C57}" type="datetime1">
              <a:rPr lang="en-US" smtClean="0"/>
              <a:pPr/>
              <a:t>10/2/2015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DED99C-86B1-401E-8C96-EF8C412CDF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7"/>
            <a:ext cx="7772400" cy="2171714"/>
          </a:xfrm>
        </p:spPr>
        <p:txBody>
          <a:bodyPr>
            <a:normAutofit fontScale="90000"/>
          </a:bodyPr>
          <a:lstStyle/>
          <a:p>
            <a:pPr rtl="1"/>
            <a:r>
              <a:rPr lang="fa-IR" b="1" dirty="0">
                <a:cs typeface="2  Zar" pitchFamily="2" charset="-78"/>
              </a:rPr>
              <a:t>استاندارد حسابرسی 200</a:t>
            </a:r>
            <a:r>
              <a:rPr lang="en-US" b="1" dirty="0">
                <a:cs typeface="2  Zar" pitchFamily="2" charset="-78"/>
              </a:rPr>
              <a:t/>
            </a:r>
            <a:br>
              <a:rPr lang="en-US" b="1" dirty="0">
                <a:cs typeface="2  Zar" pitchFamily="2" charset="-78"/>
              </a:rPr>
            </a:br>
            <a:r>
              <a:rPr lang="fa-IR" b="1" dirty="0">
                <a:cs typeface="2  Zar" pitchFamily="2" charset="-78"/>
              </a:rPr>
              <a:t>اهداف کلی حسابرس مستقل و انجام حسابرسی طبق استانداردهای حسابرسی</a:t>
            </a:r>
            <a:r>
              <a:rPr lang="en-US" b="1" dirty="0">
                <a:cs typeface="2  Zar" pitchFamily="2" charset="-78"/>
              </a:rPr>
              <a:t/>
            </a:r>
            <a:br>
              <a:rPr lang="en-US" b="1" dirty="0">
                <a:cs typeface="2  Zar" pitchFamily="2" charset="-78"/>
              </a:rPr>
            </a:br>
            <a:endParaRPr lang="en-US" dirty="0">
              <a:cs typeface="2  Zar"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1</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smtClean="0">
                <a:cs typeface="B Titr" panose="00000700000000000000" pitchFamily="2" charset="-78"/>
              </a:rPr>
              <a:t>برخی اصطلاحات</a:t>
            </a:r>
            <a:endParaRPr lang="en-US" sz="3200" b="1" dirty="0">
              <a:cs typeface="B Titr" panose="00000700000000000000" pitchFamily="2" charset="-78"/>
            </a:endParaRPr>
          </a:p>
        </p:txBody>
      </p:sp>
      <p:sp>
        <p:nvSpPr>
          <p:cNvPr id="3" name="Content Placeholder 2"/>
          <p:cNvSpPr>
            <a:spLocks noGrp="1"/>
          </p:cNvSpPr>
          <p:nvPr>
            <p:ph idx="1"/>
          </p:nvPr>
        </p:nvSpPr>
        <p:spPr>
          <a:xfrm>
            <a:off x="457200" y="1357298"/>
            <a:ext cx="8229600" cy="4768865"/>
          </a:xfrm>
        </p:spPr>
        <p:txBody>
          <a:bodyPr>
            <a:normAutofit/>
          </a:bodyPr>
          <a:lstStyle/>
          <a:p>
            <a:pPr algn="just" rtl="1"/>
            <a:r>
              <a:rPr lang="fa-IR" sz="2400" b="1" dirty="0">
                <a:solidFill>
                  <a:schemeClr val="accent1">
                    <a:lumMod val="50000"/>
                  </a:schemeClr>
                </a:solidFill>
                <a:cs typeface="B Zar" panose="00000400000000000000" pitchFamily="2" charset="-78"/>
              </a:rPr>
              <a:t>خطر تحریف بااهمیت- خطر اینکه صورتهای مالی قبل از انجام حسابرسی، به طور با اهمیتی تحریف شده باشد. این خطر در سطح ادعاهای مدیریت شامل دو جزء زیر است:</a:t>
            </a:r>
            <a:endParaRPr lang="en-US" sz="2400" b="1" dirty="0">
              <a:solidFill>
                <a:schemeClr val="accent1">
                  <a:lumMod val="50000"/>
                </a:schemeClr>
              </a:solidFill>
              <a:cs typeface="B Zar" panose="00000400000000000000" pitchFamily="2" charset="-78"/>
            </a:endParaRPr>
          </a:p>
          <a:p>
            <a:pPr algn="just" rtl="1"/>
            <a:r>
              <a:rPr lang="fa-IR" sz="2400" b="1" dirty="0" smtClean="0">
                <a:cs typeface="B Zar" panose="00000400000000000000" pitchFamily="2" charset="-78"/>
              </a:rPr>
              <a:t>خطر </a:t>
            </a:r>
            <a:r>
              <a:rPr lang="fa-IR" sz="2400" b="1" dirty="0">
                <a:cs typeface="B Zar" panose="00000400000000000000" pitchFamily="2" charset="-78"/>
              </a:rPr>
              <a:t>ذاتی- آسیب‌پذیری ادعای مدیریت درباره یک گروه معاملات، یک مانده حساب یا یک مورد افشا، بدون در نظر گرفتن کنترلهای مربوط، در برابر تحریفی که بتواند به تنهایی یا در مجموع با سایر تحریفها، بااهمیت باشد.</a:t>
            </a:r>
            <a:endParaRPr lang="en-US" sz="2400" b="1" dirty="0">
              <a:cs typeface="B Zar" panose="00000400000000000000" pitchFamily="2" charset="-78"/>
            </a:endParaRPr>
          </a:p>
          <a:p>
            <a:pPr algn="just" rtl="1"/>
            <a:r>
              <a:rPr lang="fa-IR" sz="2400" b="1" dirty="0" smtClean="0">
                <a:solidFill>
                  <a:srgbClr val="C00000"/>
                </a:solidFill>
                <a:cs typeface="B Zar" panose="00000400000000000000" pitchFamily="2" charset="-78"/>
              </a:rPr>
              <a:t>خطر </a:t>
            </a:r>
            <a:r>
              <a:rPr lang="fa-IR" sz="2400" b="1" dirty="0">
                <a:solidFill>
                  <a:srgbClr val="C00000"/>
                </a:solidFill>
                <a:cs typeface="B Zar" panose="00000400000000000000" pitchFamily="2" charset="-78"/>
              </a:rPr>
              <a:t>کنترل- خطر اینکه کنترلهای داخلی واحد تجاری نتواند از بروز تحریف در ادعاهای مدیریت درباره یک گروه معاملات، یک مانده حساب یا یک مورد افشا که به تنهایی یا در مجموع با سایر تحریفها، بااهمیت است، پیشگیری یا به موقع آن را کشف و اصلاح کند.</a:t>
            </a:r>
            <a:endParaRPr lang="en-US" sz="2400" dirty="0">
              <a:solidFill>
                <a:srgbClr val="C00000"/>
              </a:solidFill>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10</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smtClean="0">
                <a:cs typeface="B Titr" panose="00000700000000000000" pitchFamily="2" charset="-78"/>
              </a:rPr>
              <a:t>برخی اصطلاحات</a:t>
            </a:r>
            <a:endParaRPr lang="en-US" sz="3200" b="1" dirty="0">
              <a:cs typeface="B Titr" panose="00000700000000000000" pitchFamily="2" charset="-78"/>
            </a:endParaRPr>
          </a:p>
        </p:txBody>
      </p:sp>
      <p:sp>
        <p:nvSpPr>
          <p:cNvPr id="3" name="Content Placeholder 2"/>
          <p:cNvSpPr>
            <a:spLocks noGrp="1"/>
          </p:cNvSpPr>
          <p:nvPr>
            <p:ph idx="1"/>
          </p:nvPr>
        </p:nvSpPr>
        <p:spPr>
          <a:xfrm>
            <a:off x="457200" y="1357298"/>
            <a:ext cx="8229600" cy="4768865"/>
          </a:xfrm>
        </p:spPr>
        <p:txBody>
          <a:bodyPr>
            <a:normAutofit fontScale="92500"/>
          </a:bodyPr>
          <a:lstStyle/>
          <a:p>
            <a:pPr algn="just" rtl="1"/>
            <a:r>
              <a:rPr lang="fa-IR" sz="2400" b="1" dirty="0">
                <a:solidFill>
                  <a:srgbClr val="336600"/>
                </a:solidFill>
                <a:cs typeface="B Zar" panose="00000400000000000000" pitchFamily="2" charset="-78"/>
              </a:rPr>
              <a:t>خطر حسابرسی- خطر اینکه حسابرس هنگام وجود تحریف بااهمیت در صورتهای مالی، نسبت به آن نظر نامناسب ارائه کند. خطر حسابرسی تابعی از خطر تحریف بااهمیت و خطر عدم کشف است</a:t>
            </a:r>
            <a:r>
              <a:rPr lang="fa-IR" sz="2400" b="1" dirty="0" smtClean="0">
                <a:solidFill>
                  <a:srgbClr val="336600"/>
                </a:solidFill>
                <a:cs typeface="B Zar" panose="00000400000000000000" pitchFamily="2" charset="-78"/>
              </a:rPr>
              <a:t>.</a:t>
            </a:r>
          </a:p>
          <a:p>
            <a:pPr algn="just" rtl="1"/>
            <a:endParaRPr lang="en-US" sz="2400" b="1" dirty="0">
              <a:solidFill>
                <a:srgbClr val="336600"/>
              </a:solidFill>
              <a:cs typeface="B Zar" panose="00000400000000000000" pitchFamily="2" charset="-78"/>
            </a:endParaRPr>
          </a:p>
          <a:p>
            <a:pPr algn="just" rtl="1"/>
            <a:r>
              <a:rPr lang="fa-IR" sz="2400" b="1" dirty="0" smtClean="0">
                <a:solidFill>
                  <a:srgbClr val="C00000"/>
                </a:solidFill>
                <a:cs typeface="B Zar" panose="00000400000000000000" pitchFamily="2" charset="-78"/>
              </a:rPr>
              <a:t>خطر </a:t>
            </a:r>
            <a:r>
              <a:rPr lang="fa-IR" sz="2400" b="1" dirty="0">
                <a:solidFill>
                  <a:srgbClr val="C00000"/>
                </a:solidFill>
                <a:cs typeface="B Zar" panose="00000400000000000000" pitchFamily="2" charset="-78"/>
              </a:rPr>
              <a:t>عدم </a:t>
            </a:r>
            <a:r>
              <a:rPr lang="fa-IR" sz="2400" b="1" dirty="0" smtClean="0">
                <a:solidFill>
                  <a:srgbClr val="C00000"/>
                </a:solidFill>
                <a:cs typeface="B Zar" panose="00000400000000000000" pitchFamily="2" charset="-78"/>
              </a:rPr>
              <a:t>کشف: </a:t>
            </a:r>
            <a:r>
              <a:rPr lang="fa-IR" sz="2400" b="1" dirty="0">
                <a:solidFill>
                  <a:srgbClr val="336600"/>
                </a:solidFill>
                <a:cs typeface="B Zar" panose="00000400000000000000" pitchFamily="2" charset="-78"/>
              </a:rPr>
              <a:t>خطر اینکه روشهای حسابرسی اجرا شده توسط حسابرس برای کاهش خطر حسابرسی به یک سطح پایین قابل قبول، نتواند تحریفی را کشف کند که به تنهایی یا در مجموع با سایر تحریفها، بااهمیت است.</a:t>
            </a:r>
          </a:p>
          <a:p>
            <a:pPr algn="just" rtl="1"/>
            <a:r>
              <a:rPr lang="fa-IR" sz="2400" b="1" dirty="0" smtClean="0">
                <a:solidFill>
                  <a:srgbClr val="C00000"/>
                </a:solidFill>
                <a:cs typeface="B Zar" panose="00000400000000000000" pitchFamily="2" charset="-78"/>
              </a:rPr>
              <a:t>تحریف </a:t>
            </a:r>
            <a:r>
              <a:rPr lang="fa-IR" sz="2400" b="1" dirty="0">
                <a:solidFill>
                  <a:srgbClr val="C00000"/>
                </a:solidFill>
                <a:cs typeface="B Zar" panose="00000400000000000000" pitchFamily="2" charset="-78"/>
              </a:rPr>
              <a:t>با اهمیت</a:t>
            </a:r>
            <a:r>
              <a:rPr lang="fa-IR" sz="2400" b="1" dirty="0" smtClean="0">
                <a:solidFill>
                  <a:srgbClr val="C00000"/>
                </a:solidFill>
                <a:cs typeface="B Zar" panose="00000400000000000000" pitchFamily="2" charset="-78"/>
              </a:rPr>
              <a:t>:  </a:t>
            </a:r>
            <a:r>
              <a:rPr lang="fa-IR" sz="2400" b="1" dirty="0">
                <a:solidFill>
                  <a:srgbClr val="336600"/>
                </a:solidFill>
                <a:cs typeface="B Zar" panose="00000400000000000000" pitchFamily="2" charset="-78"/>
              </a:rPr>
              <a:t>خطر </a:t>
            </a:r>
            <a:r>
              <a:rPr lang="fa-IR" sz="2400" b="1" dirty="0">
                <a:solidFill>
                  <a:srgbClr val="336600"/>
                </a:solidFill>
                <a:cs typeface="B Zar" panose="00000400000000000000" pitchFamily="2" charset="-78"/>
              </a:rPr>
              <a:t>آنکه </a:t>
            </a:r>
            <a:r>
              <a:rPr lang="fa-IR" sz="2400" b="1" dirty="0">
                <a:solidFill>
                  <a:srgbClr val="336600"/>
                </a:solidFill>
                <a:cs typeface="B Zar" panose="00000400000000000000" pitchFamily="2" charset="-78"/>
              </a:rPr>
              <a:t>صورتهای </a:t>
            </a:r>
            <a:r>
              <a:rPr lang="fa-IR" sz="2400" b="1" dirty="0" smtClean="0">
                <a:solidFill>
                  <a:srgbClr val="336600"/>
                </a:solidFill>
                <a:cs typeface="B Zar" panose="00000400000000000000" pitchFamily="2" charset="-78"/>
              </a:rPr>
              <a:t>مالی  </a:t>
            </a:r>
            <a:r>
              <a:rPr lang="fa-IR" sz="2400" b="1" dirty="0">
                <a:solidFill>
                  <a:srgbClr val="336600"/>
                </a:solidFill>
                <a:cs typeface="B Zar" panose="00000400000000000000" pitchFamily="2" charset="-78"/>
              </a:rPr>
              <a:t>پیش از انجام حسابرسی دارای تحریف با اهمیت باشند.</a:t>
            </a:r>
          </a:p>
          <a:p>
            <a:pPr algn="just" rtl="1"/>
            <a:r>
              <a:rPr lang="fa-IR" sz="2400" b="1" dirty="0">
                <a:solidFill>
                  <a:srgbClr val="990033"/>
                </a:solidFill>
                <a:cs typeface="B Zar" panose="00000400000000000000" pitchFamily="2" charset="-78"/>
              </a:rPr>
              <a:t>برای دستیابی به اطمینان معقول، حسابرس باید شواهد حسابرسی کافی و مناسب برای کاهش خطر حسابرسی به یک سطح پایین قابل قبول، جمع‌آوری کند به‌گونه‌ای که بتواند به نتایج معقولی که مبنای اظهارنظر قرار می‌گیرد، دست یابد. </a:t>
            </a:r>
            <a:endParaRPr lang="en-US" sz="2400" b="1" dirty="0">
              <a:solidFill>
                <a:srgbClr val="990033"/>
              </a:solidFill>
              <a:cs typeface="B Zar" panose="00000400000000000000" pitchFamily="2" charset="-78"/>
            </a:endParaRPr>
          </a:p>
          <a:p>
            <a:pPr algn="just"/>
            <a:endParaRPr lang="en-US" sz="2400" dirty="0">
              <a:solidFill>
                <a:schemeClr val="accent3">
                  <a:lumMod val="50000"/>
                </a:schemeClr>
              </a:solidFill>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11</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smtClean="0">
                <a:cs typeface="B Titr" panose="00000700000000000000" pitchFamily="2" charset="-78"/>
              </a:rPr>
              <a:t>برخی اصطلاحات</a:t>
            </a:r>
            <a:endParaRPr lang="en-US" sz="3200" b="1" dirty="0">
              <a:cs typeface="B Titr" panose="00000700000000000000" pitchFamily="2" charset="-78"/>
            </a:endParaRPr>
          </a:p>
        </p:txBody>
      </p:sp>
      <p:sp>
        <p:nvSpPr>
          <p:cNvPr id="3" name="Content Placeholder 2"/>
          <p:cNvSpPr>
            <a:spLocks noGrp="1"/>
          </p:cNvSpPr>
          <p:nvPr>
            <p:ph idx="1"/>
          </p:nvPr>
        </p:nvSpPr>
        <p:spPr>
          <a:xfrm>
            <a:off x="457200" y="1357298"/>
            <a:ext cx="8229600" cy="4768865"/>
          </a:xfrm>
        </p:spPr>
        <p:txBody>
          <a:bodyPr>
            <a:normAutofit lnSpcReduction="10000"/>
          </a:bodyPr>
          <a:lstStyle/>
          <a:p>
            <a:pPr algn="just" rtl="1"/>
            <a:r>
              <a:rPr lang="fa-IR" sz="2400" b="1" dirty="0">
                <a:solidFill>
                  <a:srgbClr val="C00000"/>
                </a:solidFill>
                <a:cs typeface="B Zar" panose="00000400000000000000" pitchFamily="2" charset="-78"/>
              </a:rPr>
              <a:t>شواهد حسابرسی</a:t>
            </a:r>
            <a:r>
              <a:rPr lang="fa-IR" sz="2400" b="1" dirty="0">
                <a:cs typeface="B Zar" panose="00000400000000000000" pitchFamily="2" charset="-78"/>
              </a:rPr>
              <a:t>- اطلاعات مورد استفاده توسط حسابرس برای دستیابی به نتایجی که مبنای اظهارنظر وی قرار می‌گیرد. شواهد حسابرسی شامل اطلاعات موجود در سوابق حسابداری مبنای تهیه صورتهای مالی و سایر اطلاعات است. برای اهداف استانداردهای حسابرسی</a:t>
            </a:r>
            <a:r>
              <a:rPr lang="fa-IR" sz="2400" b="1" dirty="0" smtClean="0">
                <a:cs typeface="B Zar" panose="00000400000000000000" pitchFamily="2" charset="-78"/>
              </a:rPr>
              <a:t>:</a:t>
            </a:r>
          </a:p>
          <a:p>
            <a:pPr algn="just" rtl="1"/>
            <a:endParaRPr lang="en-US" sz="2400" b="1" dirty="0">
              <a:cs typeface="B Zar" panose="00000400000000000000" pitchFamily="2" charset="-78"/>
            </a:endParaRPr>
          </a:p>
          <a:p>
            <a:pPr algn="just" rtl="1"/>
            <a:r>
              <a:rPr lang="fa-IR" sz="2400" b="1" dirty="0">
                <a:cs typeface="B Zar" panose="00000400000000000000" pitchFamily="2" charset="-78"/>
              </a:rPr>
              <a:t>	</a:t>
            </a:r>
            <a:r>
              <a:rPr lang="fa-IR" sz="2400" b="1" dirty="0">
                <a:solidFill>
                  <a:srgbClr val="C00000"/>
                </a:solidFill>
                <a:cs typeface="B Zar" panose="00000400000000000000" pitchFamily="2" charset="-78"/>
              </a:rPr>
              <a:t>کافی بودن شواهد حسابرسی</a:t>
            </a:r>
            <a:r>
              <a:rPr lang="fa-IR" sz="2400" b="1" dirty="0">
                <a:cs typeface="B Zar" panose="00000400000000000000" pitchFamily="2" charset="-78"/>
              </a:rPr>
              <a:t>، معیار کمیت شواهد حسابرسی است. کمیت شواهد حسابرسی تابع ارزیابی حسابرس از خطرهای تحریف بااهمیت و همچنین کیفیت شواهد است</a:t>
            </a:r>
            <a:r>
              <a:rPr lang="fa-IR" sz="2400" b="1" dirty="0" smtClean="0">
                <a:cs typeface="B Zar" panose="00000400000000000000" pitchFamily="2" charset="-78"/>
              </a:rPr>
              <a:t>.</a:t>
            </a:r>
          </a:p>
          <a:p>
            <a:pPr algn="just" rtl="1"/>
            <a:endParaRPr lang="en-US" sz="2400" b="1" dirty="0">
              <a:cs typeface="B Zar" panose="00000400000000000000" pitchFamily="2" charset="-78"/>
            </a:endParaRPr>
          </a:p>
          <a:p>
            <a:pPr algn="just" rtl="1"/>
            <a:r>
              <a:rPr lang="fa-IR" sz="2400" b="1" dirty="0">
                <a:cs typeface="B Zar" panose="00000400000000000000" pitchFamily="2" charset="-78"/>
              </a:rPr>
              <a:t>	</a:t>
            </a:r>
            <a:r>
              <a:rPr lang="fa-IR" sz="2400" b="1" dirty="0">
                <a:solidFill>
                  <a:srgbClr val="C00000"/>
                </a:solidFill>
                <a:cs typeface="B Zar" panose="00000400000000000000" pitchFamily="2" charset="-78"/>
              </a:rPr>
              <a:t>مناسب بودن شواهد حسابرسی</a:t>
            </a:r>
            <a:r>
              <a:rPr lang="fa-IR" sz="2400" b="1" dirty="0">
                <a:cs typeface="B Zar" panose="00000400000000000000" pitchFamily="2" charset="-78"/>
              </a:rPr>
              <a:t>، معیار کیفیت شواهد حسابرسی است که به مربوط بودن و قابلیت اتکای شواهد حسابرسی در پشتیبانی از نتیجه‌گیریهایی که مبنای اظهارنظر حسابرس قرار می‌گیرد، اشاره دارد.</a:t>
            </a:r>
            <a:endParaRPr lang="en-US" sz="2400" b="1" dirty="0">
              <a:cs typeface="B Zar" panose="00000400000000000000" pitchFamily="2" charset="-78"/>
            </a:endParaRPr>
          </a:p>
          <a:p>
            <a:pPr algn="just"/>
            <a:endParaRPr lang="en-US" sz="2400" dirty="0">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12</a:t>
            </a:fld>
            <a:endParaRPr lang="en-US" dirty="0"/>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50106"/>
          </a:xfrm>
        </p:spPr>
        <p:txBody>
          <a:bodyPr>
            <a:normAutofit/>
          </a:bodyPr>
          <a:lstStyle/>
          <a:p>
            <a:r>
              <a:rPr lang="fa-IR" sz="3200" b="1" dirty="0" smtClean="0">
                <a:cs typeface="B Titr" panose="00000700000000000000" pitchFamily="2" charset="-78"/>
              </a:rPr>
              <a:t>برخی اصطلاحات</a:t>
            </a:r>
            <a:endParaRPr lang="en-US" sz="3200" b="1" dirty="0">
              <a:cs typeface="B Titr" panose="00000700000000000000" pitchFamily="2" charset="-78"/>
            </a:endParaRPr>
          </a:p>
        </p:txBody>
      </p:sp>
      <p:sp>
        <p:nvSpPr>
          <p:cNvPr id="3" name="Content Placeholder 2"/>
          <p:cNvSpPr>
            <a:spLocks noGrp="1"/>
          </p:cNvSpPr>
          <p:nvPr>
            <p:ph idx="1"/>
          </p:nvPr>
        </p:nvSpPr>
        <p:spPr>
          <a:xfrm>
            <a:off x="285720" y="1124744"/>
            <a:ext cx="8401080" cy="5184576"/>
          </a:xfrm>
        </p:spPr>
        <p:txBody>
          <a:bodyPr>
            <a:normAutofit fontScale="92500" lnSpcReduction="10000"/>
          </a:bodyPr>
          <a:lstStyle/>
          <a:p>
            <a:pPr algn="just" rtl="1"/>
            <a:r>
              <a:rPr lang="fa-IR" sz="2400" b="1" dirty="0">
                <a:solidFill>
                  <a:srgbClr val="C00000"/>
                </a:solidFill>
                <a:cs typeface="B Zar" panose="00000400000000000000" pitchFamily="2" charset="-78"/>
              </a:rPr>
              <a:t>قضاوت حرفه‌ای- بکارگیری آموخته‌‌ها، تجارب و دانش به دست آمده درباره استانداردهای حسابرسی و حسابداری و الزامات آیین‌رفتار حرفه‌ای، برای اتخاذ تصمیمات مناسب با توجه به شرایط کار حسابرسی.</a:t>
            </a:r>
            <a:endParaRPr lang="en-US" sz="2400" b="1" dirty="0">
              <a:solidFill>
                <a:srgbClr val="C00000"/>
              </a:solidFill>
              <a:cs typeface="B Zar" panose="00000400000000000000" pitchFamily="2" charset="-78"/>
            </a:endParaRPr>
          </a:p>
          <a:p>
            <a:pPr algn="just" rtl="1"/>
            <a:r>
              <a:rPr lang="fa-IR" sz="2400" b="1" dirty="0">
                <a:cs typeface="B Zar" panose="00000400000000000000" pitchFamily="2" charset="-78"/>
              </a:rPr>
              <a:t>فرض اساسی در رابطه با مسئولیتهای مدیران اجرایی و ارکان راهبری واحد تجاری در قبال </a:t>
            </a:r>
            <a:r>
              <a:rPr lang="fa-IR" sz="2400" b="1" dirty="0" smtClean="0">
                <a:cs typeface="B Zar" panose="00000400000000000000" pitchFamily="2" charset="-78"/>
              </a:rPr>
              <a:t>حسابرسی:</a:t>
            </a:r>
            <a:endParaRPr lang="en-US" sz="2400" b="1" dirty="0">
              <a:cs typeface="B Zar" panose="00000400000000000000" pitchFamily="2" charset="-78"/>
            </a:endParaRPr>
          </a:p>
          <a:p>
            <a:pPr marL="457200" indent="-457200" algn="just" rtl="1">
              <a:buFont typeface="+mj-lt"/>
              <a:buAutoNum type="arabicPeriod"/>
            </a:pPr>
            <a:r>
              <a:rPr lang="fa-IR" sz="2400" b="1" dirty="0" smtClean="0">
                <a:solidFill>
                  <a:schemeClr val="tx2">
                    <a:lumMod val="75000"/>
                  </a:schemeClr>
                </a:solidFill>
                <a:cs typeface="B Zar" panose="00000400000000000000" pitchFamily="2" charset="-78"/>
              </a:rPr>
              <a:t>مسئولیت </a:t>
            </a:r>
            <a:r>
              <a:rPr lang="fa-IR" sz="2400" b="1" dirty="0">
                <a:solidFill>
                  <a:schemeClr val="tx2">
                    <a:lumMod val="75000"/>
                  </a:schemeClr>
                </a:solidFill>
                <a:cs typeface="B Zar" panose="00000400000000000000" pitchFamily="2" charset="-78"/>
              </a:rPr>
              <a:t>تهیه صورتهای مالی طبق چارچوب گزارشگری مالی مربوط؛ </a:t>
            </a:r>
            <a:endParaRPr lang="en-US" sz="2400" b="1" dirty="0">
              <a:solidFill>
                <a:schemeClr val="tx2">
                  <a:lumMod val="75000"/>
                </a:schemeClr>
              </a:solidFill>
              <a:cs typeface="B Zar" panose="00000400000000000000" pitchFamily="2" charset="-78"/>
            </a:endParaRPr>
          </a:p>
          <a:p>
            <a:pPr marL="457200" indent="-457200" algn="just" rtl="1">
              <a:buFont typeface="+mj-lt"/>
              <a:buAutoNum type="arabicPeriod"/>
            </a:pPr>
            <a:r>
              <a:rPr lang="fa-IR" sz="2400" b="1" dirty="0" smtClean="0">
                <a:solidFill>
                  <a:srgbClr val="0033CC"/>
                </a:solidFill>
                <a:cs typeface="B Zar" panose="00000400000000000000" pitchFamily="2" charset="-78"/>
              </a:rPr>
              <a:t>مسئولیت </a:t>
            </a:r>
            <a:r>
              <a:rPr lang="fa-IR" sz="2400" b="1" dirty="0">
                <a:solidFill>
                  <a:srgbClr val="0033CC"/>
                </a:solidFill>
                <a:cs typeface="B Zar" panose="00000400000000000000" pitchFamily="2" charset="-78"/>
              </a:rPr>
              <a:t>طراحی، اعمال و حفظ کنترلهای داخلی مربوط به تهیه و ارائه صورتهای مالی عاری از تحریفهای بااهمیت ناشی از تقلب یا اشتباه؛ و</a:t>
            </a:r>
            <a:endParaRPr lang="en-US" sz="2400" b="1" dirty="0">
              <a:solidFill>
                <a:srgbClr val="0033CC"/>
              </a:solidFill>
              <a:cs typeface="B Zar" panose="00000400000000000000" pitchFamily="2" charset="-78"/>
            </a:endParaRPr>
          </a:p>
          <a:p>
            <a:pPr marL="457200" indent="-457200" algn="just" rtl="1">
              <a:buFont typeface="+mj-lt"/>
              <a:buAutoNum type="arabicPeriod"/>
            </a:pPr>
            <a:r>
              <a:rPr lang="fa-IR" sz="2400" b="1" dirty="0" smtClean="0">
                <a:solidFill>
                  <a:schemeClr val="accent1">
                    <a:lumMod val="75000"/>
                  </a:schemeClr>
                </a:solidFill>
                <a:cs typeface="B Zar" panose="00000400000000000000" pitchFamily="2" charset="-78"/>
              </a:rPr>
              <a:t>امکان </a:t>
            </a:r>
            <a:r>
              <a:rPr lang="fa-IR" sz="2400" b="1" dirty="0">
                <a:solidFill>
                  <a:schemeClr val="accent1">
                    <a:lumMod val="75000"/>
                  </a:schemeClr>
                </a:solidFill>
                <a:cs typeface="B Zar" panose="00000400000000000000" pitchFamily="2" charset="-78"/>
              </a:rPr>
              <a:t>دسترسی به تمام اطلاعات مربوط به تهیه صورتهای مالی مانند سوابق حسابداری،</a:t>
            </a:r>
            <a:endParaRPr lang="en-US" sz="2400" b="1" dirty="0">
              <a:solidFill>
                <a:schemeClr val="accent1">
                  <a:lumMod val="75000"/>
                </a:schemeClr>
              </a:solidFill>
              <a:cs typeface="B Zar" panose="00000400000000000000" pitchFamily="2" charset="-78"/>
            </a:endParaRPr>
          </a:p>
          <a:p>
            <a:pPr marL="457200" indent="-457200" algn="just" rtl="1">
              <a:buFont typeface="+mj-lt"/>
              <a:buAutoNum type="arabicPeriod"/>
            </a:pPr>
            <a:r>
              <a:rPr lang="fa-IR" sz="2400" b="1" dirty="0" smtClean="0">
                <a:solidFill>
                  <a:schemeClr val="accent3">
                    <a:lumMod val="50000"/>
                  </a:schemeClr>
                </a:solidFill>
                <a:cs typeface="B Zar" panose="00000400000000000000" pitchFamily="2" charset="-78"/>
              </a:rPr>
              <a:t>هرگونه </a:t>
            </a:r>
            <a:r>
              <a:rPr lang="fa-IR" sz="2400" b="1" dirty="0">
                <a:solidFill>
                  <a:schemeClr val="accent3">
                    <a:lumMod val="50000"/>
                  </a:schemeClr>
                </a:solidFill>
                <a:cs typeface="B Zar" panose="00000400000000000000" pitchFamily="2" charset="-78"/>
              </a:rPr>
              <a:t>اطلاعات اضافی که ممکن است حسابرس از مدیران اجرایی یا ارکان راهبری واحد تجاری برای دستیابی به اهداف حسابرسی درخواست کند، و</a:t>
            </a:r>
            <a:endParaRPr lang="en-US" sz="2400" b="1" dirty="0">
              <a:solidFill>
                <a:schemeClr val="accent3">
                  <a:lumMod val="50000"/>
                </a:schemeClr>
              </a:solidFill>
              <a:cs typeface="B Zar" panose="00000400000000000000" pitchFamily="2" charset="-78"/>
            </a:endParaRPr>
          </a:p>
          <a:p>
            <a:pPr marL="457200" indent="-457200" algn="just" rtl="1">
              <a:buFont typeface="+mj-lt"/>
              <a:buAutoNum type="arabicPeriod"/>
            </a:pPr>
            <a:r>
              <a:rPr lang="fa-IR" sz="2400" b="1" dirty="0" smtClean="0">
                <a:solidFill>
                  <a:srgbClr val="0033CC"/>
                </a:solidFill>
                <a:cs typeface="B Zar" panose="00000400000000000000" pitchFamily="2" charset="-78"/>
              </a:rPr>
              <a:t>امکان </a:t>
            </a:r>
            <a:r>
              <a:rPr lang="fa-IR" sz="2400" b="1" dirty="0">
                <a:solidFill>
                  <a:srgbClr val="0033CC"/>
                </a:solidFill>
                <a:cs typeface="B Zar" panose="00000400000000000000" pitchFamily="2" charset="-78"/>
              </a:rPr>
              <a:t>دسترسی نامحدود به کارکنانی از واحد تجاری که حسابرس دسترسی به آنها را برای کسب شواهد حسابرسی، ضروری تشخیص می‌دهد</a:t>
            </a:r>
            <a:r>
              <a:rPr lang="fa-IR" sz="2400" b="1" dirty="0" smtClean="0">
                <a:solidFill>
                  <a:srgbClr val="0033CC"/>
                </a:solidFill>
                <a:cs typeface="B Zar" panose="00000400000000000000" pitchFamily="2" charset="-78"/>
              </a:rPr>
              <a:t>.</a:t>
            </a:r>
            <a:endParaRPr lang="en-US" sz="2400" b="1" dirty="0">
              <a:solidFill>
                <a:srgbClr val="0033CC"/>
              </a:solidFill>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13</a:t>
            </a:fld>
            <a:endParaRPr lang="en-US" dirty="0"/>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normAutofit/>
          </a:bodyPr>
          <a:lstStyle/>
          <a:p>
            <a:pPr algn="r" rtl="1">
              <a:buNone/>
            </a:pPr>
            <a:r>
              <a:rPr lang="fa-IR" sz="2400" b="1" dirty="0" smtClean="0">
                <a:cs typeface="B Zar" panose="00000400000000000000" pitchFamily="2" charset="-78"/>
              </a:rPr>
              <a:t>اصول بنیادی اخلاق حرفه‌ای که حسابرس ملزم به رعایت آن است عبارت است از:</a:t>
            </a:r>
          </a:p>
          <a:p>
            <a:pPr algn="r" rtl="1">
              <a:buNone/>
            </a:pPr>
            <a:endParaRPr lang="en-US" sz="2400" b="1" dirty="0" smtClean="0">
              <a:cs typeface="B Zar" panose="00000400000000000000" pitchFamily="2" charset="-78"/>
            </a:endParaRPr>
          </a:p>
          <a:p>
            <a:pPr algn="r" rtl="1">
              <a:buNone/>
            </a:pPr>
            <a:r>
              <a:rPr lang="fa-IR" sz="2400" b="1" dirty="0" smtClean="0">
                <a:cs typeface="B Zar" panose="00000400000000000000" pitchFamily="2" charset="-78"/>
              </a:rPr>
              <a:t>(الف) درستکاری،</a:t>
            </a:r>
            <a:endParaRPr lang="en-US" sz="2400" b="1" dirty="0" smtClean="0">
              <a:cs typeface="B Zar" panose="00000400000000000000" pitchFamily="2" charset="-78"/>
            </a:endParaRPr>
          </a:p>
          <a:p>
            <a:pPr algn="r" rtl="1">
              <a:buNone/>
            </a:pPr>
            <a:r>
              <a:rPr lang="fa-IR" sz="2400" b="1" dirty="0" smtClean="0">
                <a:cs typeface="B Zar" panose="00000400000000000000" pitchFamily="2" charset="-78"/>
              </a:rPr>
              <a:t>(ب) بیطرفی، </a:t>
            </a:r>
            <a:endParaRPr lang="en-US" sz="2400" b="1" dirty="0" smtClean="0">
              <a:cs typeface="B Zar" panose="00000400000000000000" pitchFamily="2" charset="-78"/>
            </a:endParaRPr>
          </a:p>
          <a:p>
            <a:pPr algn="r" rtl="1">
              <a:buNone/>
            </a:pPr>
            <a:r>
              <a:rPr lang="fa-IR" sz="2400" b="1" dirty="0" smtClean="0">
                <a:cs typeface="B Zar" panose="00000400000000000000" pitchFamily="2" charset="-78"/>
              </a:rPr>
              <a:t>(پ) صلاحیت و مراقبت حرفه‌ای،</a:t>
            </a:r>
            <a:endParaRPr lang="en-US" sz="2400" b="1" dirty="0" smtClean="0">
              <a:cs typeface="B Zar" panose="00000400000000000000" pitchFamily="2" charset="-78"/>
            </a:endParaRPr>
          </a:p>
          <a:p>
            <a:pPr algn="r" rtl="1">
              <a:buNone/>
            </a:pPr>
            <a:r>
              <a:rPr lang="fa-IR" sz="2400" b="1" dirty="0" smtClean="0">
                <a:cs typeface="B Zar" panose="00000400000000000000" pitchFamily="2" charset="-78"/>
              </a:rPr>
              <a:t>(ت) رازداری، </a:t>
            </a:r>
            <a:endParaRPr lang="en-US" sz="2400" b="1" dirty="0" smtClean="0">
              <a:cs typeface="B Zar" panose="00000400000000000000" pitchFamily="2" charset="-78"/>
            </a:endParaRPr>
          </a:p>
          <a:p>
            <a:pPr algn="r" rtl="1">
              <a:buNone/>
            </a:pPr>
            <a:r>
              <a:rPr lang="fa-IR" sz="2400" b="1" dirty="0" smtClean="0">
                <a:cs typeface="B Zar" panose="00000400000000000000" pitchFamily="2" charset="-78"/>
              </a:rPr>
              <a:t>(ث) رفتار حرفه‌ای، و</a:t>
            </a:r>
            <a:endParaRPr lang="en-US" sz="2400" b="1" dirty="0" smtClean="0">
              <a:cs typeface="B Zar" panose="00000400000000000000" pitchFamily="2" charset="-78"/>
            </a:endParaRPr>
          </a:p>
          <a:p>
            <a:pPr algn="r" rtl="1">
              <a:buNone/>
            </a:pPr>
            <a:r>
              <a:rPr lang="fa-IR" sz="2400" b="1" dirty="0" smtClean="0">
                <a:cs typeface="B Zar" panose="00000400000000000000" pitchFamily="2" charset="-78"/>
              </a:rPr>
              <a:t>(ج) اصول و ضوابط حرفه‌ای.</a:t>
            </a:r>
            <a:endParaRPr lang="en-US" sz="2400" b="1" dirty="0" smtClean="0">
              <a:cs typeface="B Zar" panose="00000400000000000000" pitchFamily="2" charset="-78"/>
            </a:endParaRPr>
          </a:p>
          <a:p>
            <a:pPr algn="r">
              <a:buNone/>
            </a:pPr>
            <a:endParaRPr lang="en-US" sz="2400" dirty="0">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14</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lstStyle/>
          <a:p>
            <a:pPr algn="r" rtl="1"/>
            <a:r>
              <a:rPr lang="fa-IR" b="1" dirty="0" smtClean="0">
                <a:cs typeface="B Zar" panose="00000400000000000000" pitchFamily="2" charset="-78"/>
              </a:rPr>
              <a:t>استقلال شامل </a:t>
            </a:r>
            <a:r>
              <a:rPr lang="fa-IR" b="1" dirty="0" smtClean="0">
                <a:solidFill>
                  <a:srgbClr val="C00000"/>
                </a:solidFill>
                <a:cs typeface="B Zar" panose="00000400000000000000" pitchFamily="2" charset="-78"/>
              </a:rPr>
              <a:t>استقلال واقعی </a:t>
            </a:r>
            <a:r>
              <a:rPr lang="fa-IR" b="1" dirty="0" smtClean="0">
                <a:cs typeface="B Zar" panose="00000400000000000000" pitchFamily="2" charset="-78"/>
              </a:rPr>
              <a:t>و </a:t>
            </a:r>
            <a:r>
              <a:rPr lang="fa-IR" b="1" dirty="0" smtClean="0">
                <a:solidFill>
                  <a:srgbClr val="C00000"/>
                </a:solidFill>
                <a:cs typeface="B Zar" panose="00000400000000000000" pitchFamily="2" charset="-78"/>
              </a:rPr>
              <a:t>استقلال ظاهری </a:t>
            </a:r>
            <a:r>
              <a:rPr lang="fa-IR" b="1" dirty="0" smtClean="0">
                <a:cs typeface="B Zar" panose="00000400000000000000" pitchFamily="2" charset="-78"/>
              </a:rPr>
              <a:t>است. </a:t>
            </a:r>
          </a:p>
          <a:p>
            <a:pPr algn="r" rtl="1"/>
            <a:endParaRPr lang="fa-IR" b="1" dirty="0" smtClean="0">
              <a:cs typeface="B Zar" panose="00000400000000000000" pitchFamily="2" charset="-78"/>
            </a:endParaRPr>
          </a:p>
          <a:p>
            <a:pPr algn="r" rtl="1"/>
            <a:r>
              <a:rPr lang="fa-IR" b="1" dirty="0" smtClean="0">
                <a:cs typeface="B Zar" panose="00000400000000000000" pitchFamily="2" charset="-78"/>
              </a:rPr>
              <a:t>استقلال حسابرس از واحد تجاری باعث می‌شود که وی بدون سازشکاری، نظر خود را اظهار کند. </a:t>
            </a:r>
          </a:p>
          <a:p>
            <a:pPr algn="r" rtl="1"/>
            <a:endParaRPr lang="fa-IR" b="1" dirty="0" smtClean="0">
              <a:cs typeface="B Zar" panose="00000400000000000000" pitchFamily="2" charset="-78"/>
            </a:endParaRPr>
          </a:p>
          <a:p>
            <a:pPr algn="r" rtl="1"/>
            <a:r>
              <a:rPr lang="fa-IR" b="1" dirty="0" smtClean="0">
                <a:solidFill>
                  <a:srgbClr val="006600"/>
                </a:solidFill>
                <a:cs typeface="B Zar" panose="00000400000000000000" pitchFamily="2" charset="-78"/>
              </a:rPr>
              <a:t>استقلال، توانایی حسابرس را برای درستکاری و حفظ بیطرفی و نگرش تردید حرفه‌ای افزایش می‌دهد.</a:t>
            </a:r>
            <a:endParaRPr lang="en-US" b="1" dirty="0" smtClean="0">
              <a:solidFill>
                <a:srgbClr val="006600"/>
              </a:solidFill>
              <a:cs typeface="B Zar" panose="00000400000000000000" pitchFamily="2" charset="-78"/>
            </a:endParaRPr>
          </a:p>
          <a:p>
            <a:pPr algn="r"/>
            <a:endParaRPr lang="en-US" dirty="0">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15</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92500" lnSpcReduction="20000"/>
          </a:bodyPr>
          <a:lstStyle/>
          <a:p>
            <a:pPr algn="just" rtl="1">
              <a:buNone/>
            </a:pPr>
            <a:r>
              <a:rPr lang="fa-IR" b="1" dirty="0" smtClean="0">
                <a:cs typeface="B Zar" panose="00000400000000000000" pitchFamily="2" charset="-78"/>
              </a:rPr>
              <a:t>تردید حرفه‌ای مستلزم هشیاری حسابرس نسبت به موضوعاتی از قبیل موارد زیر است:</a:t>
            </a:r>
          </a:p>
          <a:p>
            <a:pPr algn="just" rtl="1">
              <a:buNone/>
            </a:pPr>
            <a:endParaRPr lang="en-US" b="1" dirty="0" smtClean="0">
              <a:cs typeface="B Zar" panose="00000400000000000000" pitchFamily="2" charset="-78"/>
            </a:endParaRPr>
          </a:p>
          <a:p>
            <a:pPr algn="just" rtl="1"/>
            <a:r>
              <a:rPr lang="fa-IR" b="1" dirty="0" smtClean="0">
                <a:solidFill>
                  <a:srgbClr val="0033CC"/>
                </a:solidFill>
                <a:cs typeface="B Zar" panose="00000400000000000000" pitchFamily="2" charset="-78"/>
              </a:rPr>
              <a:t>وجود شواهد حسابرسی که با سایر شواهد حسابرسی کسب شده در تناقض باشد.</a:t>
            </a:r>
            <a:endParaRPr lang="en-US" b="1" dirty="0" smtClean="0">
              <a:solidFill>
                <a:srgbClr val="0033CC"/>
              </a:solidFill>
              <a:cs typeface="B Zar" panose="00000400000000000000" pitchFamily="2" charset="-78"/>
            </a:endParaRPr>
          </a:p>
          <a:p>
            <a:pPr algn="just" rtl="1"/>
            <a:r>
              <a:rPr lang="fa-IR" b="1" dirty="0" smtClean="0">
                <a:solidFill>
                  <a:srgbClr val="C00000"/>
                </a:solidFill>
                <a:cs typeface="B Zar" panose="00000400000000000000" pitchFamily="2" charset="-78"/>
              </a:rPr>
              <a:t>اطلاعاتی که قابلیت اتکای اسناد و مدارک و نتایج پرس‌وجوها را به عنوان شواهد حسابرسی، مورد تردید قرار ‌دهد.</a:t>
            </a:r>
            <a:endParaRPr lang="en-US" b="1" dirty="0" smtClean="0">
              <a:solidFill>
                <a:srgbClr val="C00000"/>
              </a:solidFill>
              <a:cs typeface="B Zar" panose="00000400000000000000" pitchFamily="2" charset="-78"/>
            </a:endParaRPr>
          </a:p>
          <a:p>
            <a:pPr algn="just" rtl="1"/>
            <a:r>
              <a:rPr lang="fa-IR" b="1" dirty="0" smtClean="0">
                <a:solidFill>
                  <a:schemeClr val="tx2">
                    <a:lumMod val="50000"/>
                  </a:schemeClr>
                </a:solidFill>
                <a:cs typeface="B Zar" panose="00000400000000000000" pitchFamily="2" charset="-78"/>
              </a:rPr>
              <a:t>شرایطی که ممکن است حاکی از احتمال وجود تقلب باشد.</a:t>
            </a:r>
            <a:endParaRPr lang="en-US" b="1" dirty="0" smtClean="0">
              <a:solidFill>
                <a:schemeClr val="tx2">
                  <a:lumMod val="50000"/>
                </a:schemeClr>
              </a:solidFill>
              <a:cs typeface="B Zar" panose="00000400000000000000" pitchFamily="2" charset="-78"/>
            </a:endParaRPr>
          </a:p>
          <a:p>
            <a:pPr algn="just" rtl="1"/>
            <a:r>
              <a:rPr lang="fa-IR" b="1" dirty="0" smtClean="0">
                <a:solidFill>
                  <a:srgbClr val="7030A0"/>
                </a:solidFill>
                <a:cs typeface="B Zar" panose="00000400000000000000" pitchFamily="2" charset="-78"/>
              </a:rPr>
              <a:t>شرایطی که اجرای روشهای حسابرسی دیگری علاوه ‌بر الزامات مندرج در استانداردهای حسابرسی را ضروری سازد.</a:t>
            </a:r>
            <a:endParaRPr lang="en-US" dirty="0">
              <a:solidFill>
                <a:srgbClr val="7030A0"/>
              </a:solidFill>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16</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lgn="l" rtl="1">
              <a:defRPr/>
            </a:pPr>
            <a:fld id="{3D14172A-D099-4964-9DC2-B7D8D15FF737}" type="slidenum">
              <a:rPr lang="ar-SA" altLang="fa-IR">
                <a:cs typeface="B Zar" panose="00000400000000000000" pitchFamily="2" charset="-78"/>
              </a:rPr>
              <a:pPr algn="l" rtl="1">
                <a:defRPr/>
              </a:pPr>
              <a:t>17</a:t>
            </a:fld>
            <a:endParaRPr lang="en-US" altLang="fa-IR">
              <a:cs typeface="B Zar" panose="00000400000000000000" pitchFamily="2" charset="-78"/>
            </a:endParaRPr>
          </a:p>
        </p:txBody>
      </p:sp>
      <p:sp>
        <p:nvSpPr>
          <p:cNvPr id="13314" name="Rectangle 2"/>
          <p:cNvSpPr>
            <a:spLocks noGrp="1" noChangeArrowheads="1"/>
          </p:cNvSpPr>
          <p:nvPr>
            <p:ph type="title"/>
          </p:nvPr>
        </p:nvSpPr>
        <p:spPr/>
        <p:txBody>
          <a:bodyPr>
            <a:normAutofit/>
          </a:bodyPr>
          <a:lstStyle/>
          <a:p>
            <a:pPr rtl="1" eaLnBrk="1" hangingPunct="1">
              <a:defRPr/>
            </a:pPr>
            <a:r>
              <a:rPr lang="fa-IR" altLang="fa-IR" sz="4000" dirty="0" smtClean="0">
                <a:cs typeface="B Titr" panose="00000700000000000000" pitchFamily="2" charset="-78"/>
              </a:rPr>
              <a:t>ترديد حرفه اي</a:t>
            </a:r>
            <a:endParaRPr lang="en-US" altLang="fa-IR" sz="4000" dirty="0" smtClean="0">
              <a:cs typeface="B Titr" panose="00000700000000000000" pitchFamily="2" charset="-78"/>
            </a:endParaRPr>
          </a:p>
        </p:txBody>
      </p:sp>
      <p:sp>
        <p:nvSpPr>
          <p:cNvPr id="13315" name="Rectangle 3"/>
          <p:cNvSpPr>
            <a:spLocks noGrp="1" noChangeArrowheads="1"/>
          </p:cNvSpPr>
          <p:nvPr>
            <p:ph type="body" idx="1"/>
          </p:nvPr>
        </p:nvSpPr>
        <p:spPr>
          <a:xfrm>
            <a:off x="467544" y="1412776"/>
            <a:ext cx="8064896" cy="5040560"/>
          </a:xfrm>
        </p:spPr>
        <p:txBody>
          <a:bodyPr>
            <a:normAutofit fontScale="92500"/>
          </a:bodyPr>
          <a:lstStyle/>
          <a:p>
            <a:pPr marL="0" indent="0" algn="r" rtl="1">
              <a:lnSpc>
                <a:spcPct val="150000"/>
              </a:lnSpc>
              <a:buNone/>
              <a:defRPr/>
            </a:pPr>
            <a:r>
              <a:rPr lang="fa-IR" altLang="fa-IR" sz="2600" b="1" dirty="0" smtClean="0">
                <a:cs typeface="B Zar" panose="00000400000000000000" pitchFamily="2" charset="-78"/>
              </a:rPr>
              <a:t>ترديد حرفه اي شامل موارد زير مي شود :</a:t>
            </a:r>
          </a:p>
          <a:p>
            <a:pPr algn="r" rtl="1">
              <a:lnSpc>
                <a:spcPct val="150000"/>
              </a:lnSpc>
              <a:defRPr/>
            </a:pPr>
            <a:r>
              <a:rPr lang="fa-IR" altLang="fa-IR" sz="2600" b="1" dirty="0" smtClean="0">
                <a:cs typeface="B Zar" panose="00000400000000000000" pitchFamily="2" charset="-78"/>
              </a:rPr>
              <a:t>ارزيابي نقادانه شواهد حسابرسي.</a:t>
            </a:r>
          </a:p>
          <a:p>
            <a:pPr algn="r" rtl="1">
              <a:lnSpc>
                <a:spcPct val="150000"/>
              </a:lnSpc>
              <a:defRPr/>
            </a:pPr>
            <a:r>
              <a:rPr lang="fa-IR" altLang="fa-IR" sz="2600" b="1" dirty="0" smtClean="0">
                <a:cs typeface="B Zar" panose="00000400000000000000" pitchFamily="2" charset="-78"/>
              </a:rPr>
              <a:t>هوشيار بودن نسبت به شواهد متناقض با اسناد و مدارک  صاحبکار و اظهارات مديران.</a:t>
            </a:r>
          </a:p>
          <a:p>
            <a:pPr algn="r" rtl="1">
              <a:lnSpc>
                <a:spcPct val="150000"/>
              </a:lnSpc>
              <a:defRPr/>
            </a:pPr>
            <a:r>
              <a:rPr lang="fa-IR" altLang="fa-IR" sz="2600" b="1" dirty="0" smtClean="0">
                <a:cs typeface="B Zar" panose="00000400000000000000" pitchFamily="2" charset="-78"/>
              </a:rPr>
              <a:t>اجتناب از ناديده گرفتن شرايط مشکوک.</a:t>
            </a:r>
          </a:p>
          <a:p>
            <a:pPr algn="r" rtl="1">
              <a:lnSpc>
                <a:spcPct val="150000"/>
              </a:lnSpc>
              <a:defRPr/>
            </a:pPr>
            <a:r>
              <a:rPr lang="fa-IR" altLang="fa-IR" sz="2600" b="1" dirty="0" smtClean="0">
                <a:cs typeface="B Zar" panose="00000400000000000000" pitchFamily="2" charset="-78"/>
              </a:rPr>
              <a:t>اجتناب از تعميم بيش از اندازه هنگام نتيجه گيري از شواهد.</a:t>
            </a:r>
          </a:p>
          <a:p>
            <a:pPr algn="just" rtl="1">
              <a:lnSpc>
                <a:spcPct val="150000"/>
              </a:lnSpc>
              <a:defRPr/>
            </a:pPr>
            <a:r>
              <a:rPr lang="fa-IR" altLang="fa-IR" sz="2600" b="1" dirty="0" smtClean="0">
                <a:cs typeface="B Zar" panose="00000400000000000000" pitchFamily="2" charset="-78"/>
              </a:rPr>
              <a:t>اجتناب از بکارگيري  </a:t>
            </a:r>
            <a:r>
              <a:rPr lang="ar-SA" altLang="fa-IR" sz="2600" b="1" dirty="0" smtClean="0">
                <a:cs typeface="B Zar" panose="00000400000000000000" pitchFamily="2" charset="-78"/>
              </a:rPr>
              <a:t>پيش فرضهاي غلط در تعيين ماهيت، زمان بندي، و حدود روشهاي حسابرسي و ارزيابي نتايج حاصل از اجراي آن.</a:t>
            </a:r>
            <a:endParaRPr lang="en-US" altLang="fa-IR" sz="2600" b="1" dirty="0" smtClean="0">
              <a:cs typeface="B Zar" panose="00000400000000000000" pitchFamily="2" charset="-78"/>
            </a:endParaRPr>
          </a:p>
        </p:txBody>
      </p:sp>
    </p:spTree>
    <p:extLst>
      <p:ext uri="{BB962C8B-B14F-4D97-AF65-F5344CB8AC3E}">
        <p14:creationId xmlns:p14="http://schemas.microsoft.com/office/powerpoint/2010/main" val="42378743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strips(downLeft)">
                                      <p:cBhvr>
                                        <p:cTn id="7" dur="1000"/>
                                        <p:tgtEl>
                                          <p:spTgt spid="13314"/>
                                        </p:tgtEl>
                                      </p:cBhvr>
                                    </p:animEffect>
                                  </p:childTnLst>
                                </p:cTn>
                              </p:par>
                            </p:childTnLst>
                          </p:cTn>
                        </p:par>
                        <p:par>
                          <p:cTn id="8" fill="hold" nodeType="afterGroup">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13315">
                                            <p:txEl>
                                              <p:pRg st="0" end="0"/>
                                            </p:txEl>
                                          </p:spTgt>
                                        </p:tgtEl>
                                        <p:attrNameLst>
                                          <p:attrName>style.visibility</p:attrName>
                                        </p:attrNameLst>
                                      </p:cBhvr>
                                      <p:to>
                                        <p:strVal val="visible"/>
                                      </p:to>
                                    </p:set>
                                    <p:animEffect transition="in" filter="blinds(horizontal)">
                                      <p:cBhvr>
                                        <p:cTn id="11" dur="1000"/>
                                        <p:tgtEl>
                                          <p:spTgt spid="13315">
                                            <p:txEl>
                                              <p:pRg st="0" end="0"/>
                                            </p:txEl>
                                          </p:spTgt>
                                        </p:tgtEl>
                                      </p:cBhvr>
                                    </p:animEffect>
                                  </p:childTnLst>
                                </p:cTn>
                              </p:par>
                            </p:childTnLst>
                          </p:cTn>
                        </p:par>
                        <p:par>
                          <p:cTn id="12" fill="hold" nodeType="afterGroup">
                            <p:stCondLst>
                              <p:cond delay="2000"/>
                            </p:stCondLst>
                            <p:childTnLst>
                              <p:par>
                                <p:cTn id="13" presetID="3" presetClass="entr" presetSubtype="10" fill="hold" grpId="0" nodeType="afterEffect">
                                  <p:stCondLst>
                                    <p:cond delay="0"/>
                                  </p:stCondLst>
                                  <p:childTnLst>
                                    <p:set>
                                      <p:cBhvr>
                                        <p:cTn id="14" dur="1" fill="hold">
                                          <p:stCondLst>
                                            <p:cond delay="0"/>
                                          </p:stCondLst>
                                        </p:cTn>
                                        <p:tgtEl>
                                          <p:spTgt spid="13315">
                                            <p:txEl>
                                              <p:pRg st="1" end="1"/>
                                            </p:txEl>
                                          </p:spTgt>
                                        </p:tgtEl>
                                        <p:attrNameLst>
                                          <p:attrName>style.visibility</p:attrName>
                                        </p:attrNameLst>
                                      </p:cBhvr>
                                      <p:to>
                                        <p:strVal val="visible"/>
                                      </p:to>
                                    </p:set>
                                    <p:animEffect transition="in" filter="blinds(horizontal)">
                                      <p:cBhvr>
                                        <p:cTn id="15" dur="1000"/>
                                        <p:tgtEl>
                                          <p:spTgt spid="13315">
                                            <p:txEl>
                                              <p:pRg st="1" end="1"/>
                                            </p:txEl>
                                          </p:spTgt>
                                        </p:tgtEl>
                                      </p:cBhvr>
                                    </p:animEffect>
                                  </p:childTnLst>
                                </p:cTn>
                              </p:par>
                            </p:childTnLst>
                          </p:cTn>
                        </p:par>
                        <p:par>
                          <p:cTn id="16" fill="hold" nodeType="afterGroup">
                            <p:stCondLst>
                              <p:cond delay="3000"/>
                            </p:stCondLst>
                            <p:childTnLst>
                              <p:par>
                                <p:cTn id="17" presetID="3" presetClass="entr" presetSubtype="10" fill="hold" grpId="0" nodeType="after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Effect transition="in" filter="blinds(horizontal)">
                                      <p:cBhvr>
                                        <p:cTn id="19" dur="1000"/>
                                        <p:tgtEl>
                                          <p:spTgt spid="13315">
                                            <p:txEl>
                                              <p:pRg st="2" end="2"/>
                                            </p:txEl>
                                          </p:spTgt>
                                        </p:tgtEl>
                                      </p:cBhvr>
                                    </p:animEffect>
                                  </p:childTnLst>
                                </p:cTn>
                              </p:par>
                            </p:childTnLst>
                          </p:cTn>
                        </p:par>
                        <p:par>
                          <p:cTn id="20" fill="hold" nodeType="afterGroup">
                            <p:stCondLst>
                              <p:cond delay="4000"/>
                            </p:stCondLst>
                            <p:childTnLst>
                              <p:par>
                                <p:cTn id="21" presetID="3" presetClass="entr" presetSubtype="10" fill="hold" grpId="0" nodeType="afterEffect">
                                  <p:stCondLst>
                                    <p:cond delay="0"/>
                                  </p:stCondLst>
                                  <p:childTnLst>
                                    <p:set>
                                      <p:cBhvr>
                                        <p:cTn id="22" dur="1" fill="hold">
                                          <p:stCondLst>
                                            <p:cond delay="0"/>
                                          </p:stCondLst>
                                        </p:cTn>
                                        <p:tgtEl>
                                          <p:spTgt spid="13315">
                                            <p:txEl>
                                              <p:pRg st="3" end="3"/>
                                            </p:txEl>
                                          </p:spTgt>
                                        </p:tgtEl>
                                        <p:attrNameLst>
                                          <p:attrName>style.visibility</p:attrName>
                                        </p:attrNameLst>
                                      </p:cBhvr>
                                      <p:to>
                                        <p:strVal val="visible"/>
                                      </p:to>
                                    </p:set>
                                    <p:animEffect transition="in" filter="blinds(horizontal)">
                                      <p:cBhvr>
                                        <p:cTn id="23" dur="1000"/>
                                        <p:tgtEl>
                                          <p:spTgt spid="13315">
                                            <p:txEl>
                                              <p:pRg st="3" end="3"/>
                                            </p:txEl>
                                          </p:spTgt>
                                        </p:tgtEl>
                                      </p:cBhvr>
                                    </p:animEffect>
                                  </p:childTnLst>
                                </p:cTn>
                              </p:par>
                            </p:childTnLst>
                          </p:cTn>
                        </p:par>
                        <p:par>
                          <p:cTn id="24" fill="hold" nodeType="afterGroup">
                            <p:stCondLst>
                              <p:cond delay="5000"/>
                            </p:stCondLst>
                            <p:childTnLst>
                              <p:par>
                                <p:cTn id="25" presetID="3" presetClass="entr" presetSubtype="10" fill="hold" grpId="0" nodeType="after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blinds(horizontal)">
                                      <p:cBhvr>
                                        <p:cTn id="27" dur="1000"/>
                                        <p:tgtEl>
                                          <p:spTgt spid="13315">
                                            <p:txEl>
                                              <p:pRg st="4" end="4"/>
                                            </p:txEl>
                                          </p:spTgt>
                                        </p:tgtEl>
                                      </p:cBhvr>
                                    </p:animEffect>
                                  </p:childTnLst>
                                </p:cTn>
                              </p:par>
                            </p:childTnLst>
                          </p:cTn>
                        </p:par>
                        <p:par>
                          <p:cTn id="28" fill="hold" nodeType="afterGroup">
                            <p:stCondLst>
                              <p:cond delay="6000"/>
                            </p:stCondLst>
                            <p:childTnLst>
                              <p:par>
                                <p:cTn id="29" presetID="3" presetClass="entr" presetSubtype="10" fill="hold" grpId="0" nodeType="afterEffect">
                                  <p:stCondLst>
                                    <p:cond delay="0"/>
                                  </p:stCondLst>
                                  <p:childTnLst>
                                    <p:set>
                                      <p:cBhvr>
                                        <p:cTn id="30" dur="1" fill="hold">
                                          <p:stCondLst>
                                            <p:cond delay="0"/>
                                          </p:stCondLst>
                                        </p:cTn>
                                        <p:tgtEl>
                                          <p:spTgt spid="13315">
                                            <p:txEl>
                                              <p:pRg st="5" end="5"/>
                                            </p:txEl>
                                          </p:spTgt>
                                        </p:tgtEl>
                                        <p:attrNameLst>
                                          <p:attrName>style.visibility</p:attrName>
                                        </p:attrNameLst>
                                      </p:cBhvr>
                                      <p:to>
                                        <p:strVal val="visible"/>
                                      </p:to>
                                    </p:set>
                                    <p:animEffect transition="in" filter="blinds(horizontal)">
                                      <p:cBhvr>
                                        <p:cTn id="31" dur="10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476672"/>
            <a:ext cx="7128792" cy="5340369"/>
          </a:xfrm>
        </p:spPr>
        <p:txBody>
          <a:bodyPr>
            <a:normAutofit/>
          </a:bodyPr>
          <a:lstStyle/>
          <a:p>
            <a:pPr marL="0" indent="0" algn="ctr" rtl="1">
              <a:lnSpc>
                <a:spcPct val="200000"/>
              </a:lnSpc>
              <a:buNone/>
            </a:pPr>
            <a:r>
              <a:rPr lang="fa-IR" sz="2800" b="1" dirty="0" smtClean="0">
                <a:cs typeface="B Zar" panose="00000400000000000000" pitchFamily="2" charset="-78"/>
              </a:rPr>
              <a:t>اعتقاد به صداقت و درستکاری مدیران اجرایی و ارکان راهبری واحد تجاری، نیاز حسابرس را به حفظ نگرش تردید حرفه‌ای مرتفع نمی‌کند یا اجازه نمی‌دهد که حسابرس هنگام کسب اطمینان معقول، با شواهد حسابرسی ناکافی و یا نامناسب متقاعد شود.</a:t>
            </a:r>
            <a:endParaRPr lang="en-US" sz="2800" dirty="0">
              <a:cs typeface="B Zar" panose="00000400000000000000" pitchFamily="2" charset="-78"/>
            </a:endParaRP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DED99C-86B1-401E-8C96-EF8C412CDFC0}"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Autofit/>
          </a:bodyPr>
          <a:lstStyle/>
          <a:p>
            <a:pPr algn="r" rtl="1"/>
            <a:r>
              <a:rPr lang="fa-IR" sz="2000" b="1" dirty="0" smtClean="0">
                <a:cs typeface="B Zar" panose="00000400000000000000" pitchFamily="2" charset="-78"/>
              </a:rPr>
              <a:t>شواهد حسابرسی برای پشتیبانی از اظهارنظر و گزارش حسابرس، ضروری است. </a:t>
            </a:r>
          </a:p>
          <a:p>
            <a:pPr algn="r" rtl="1"/>
            <a:r>
              <a:rPr lang="fa-IR" sz="2000" b="1" dirty="0" smtClean="0">
                <a:cs typeface="B Zar" panose="00000400000000000000" pitchFamily="2" charset="-78"/>
              </a:rPr>
              <a:t>شواهد حسابرسی ماهیت انباشت‌شونده دارند و اساساً با اجرای روشهای حسابرسی در جریان حسابرسی کسب می‌شوند. </a:t>
            </a:r>
          </a:p>
          <a:p>
            <a:pPr algn="r" rtl="1"/>
            <a:r>
              <a:rPr lang="fa-IR" sz="2000" b="1" dirty="0" smtClean="0">
                <a:cs typeface="B Zar" panose="00000400000000000000" pitchFamily="2" charset="-78"/>
              </a:rPr>
              <a:t>شواهد حسابرسی همچنین ممکن است شامل اطلاعات کسب شده از سایر منابع مانند حسابرسیهای قبلی. </a:t>
            </a:r>
          </a:p>
          <a:p>
            <a:pPr algn="r" rtl="1"/>
            <a:r>
              <a:rPr lang="fa-IR" sz="2000" b="1" dirty="0" smtClean="0">
                <a:solidFill>
                  <a:srgbClr val="990033"/>
                </a:solidFill>
                <a:cs typeface="B Zar" panose="00000400000000000000" pitchFamily="2" charset="-78"/>
              </a:rPr>
              <a:t>علاوه‌ بر سایر منابع درون سازمانی و برون سازمانی، سوابق حسابداری واحد تجاری، یکی از منابع مهم کسب شواهد حسابرسی است. </a:t>
            </a:r>
          </a:p>
          <a:p>
            <a:pPr algn="r" rtl="1"/>
            <a:r>
              <a:rPr lang="fa-IR" sz="2000" b="1" dirty="0" smtClean="0">
                <a:cs typeface="B Zar" panose="00000400000000000000" pitchFamily="2" charset="-78"/>
              </a:rPr>
              <a:t>همچنین اطلاعاتی که به عنوان شواهد حسابرسی مورد استفاده قرار می‌گیرد، ممکن است توسط یک </a:t>
            </a:r>
            <a:r>
              <a:rPr lang="fa-IR" sz="2000" b="1" dirty="0" smtClean="0">
                <a:solidFill>
                  <a:srgbClr val="990033"/>
                </a:solidFill>
                <a:cs typeface="B Zar" panose="00000400000000000000" pitchFamily="2" charset="-78"/>
              </a:rPr>
              <a:t>کارشناس</a:t>
            </a:r>
            <a:r>
              <a:rPr lang="fa-IR" sz="2000" b="1" dirty="0" smtClean="0">
                <a:cs typeface="B Zar" panose="00000400000000000000" pitchFamily="2" charset="-78"/>
              </a:rPr>
              <a:t> گردآوری شده باشد. </a:t>
            </a:r>
          </a:p>
          <a:p>
            <a:pPr algn="r" rtl="1"/>
            <a:r>
              <a:rPr lang="fa-IR" sz="2000" b="1" dirty="0" smtClean="0">
                <a:cs typeface="B Zar" panose="00000400000000000000" pitchFamily="2" charset="-78"/>
              </a:rPr>
              <a:t>شواهد حسابرسی هم شامل اطلاعاتی است که ادعاهای مدیریت را پشتیبانی و</a:t>
            </a:r>
            <a:r>
              <a:rPr lang="fa-IR" sz="2000" b="1" u="sng" dirty="0" smtClean="0">
                <a:cs typeface="B Zar" panose="00000400000000000000" pitchFamily="2" charset="-78"/>
              </a:rPr>
              <a:t> تأیید </a:t>
            </a:r>
            <a:r>
              <a:rPr lang="fa-IR" sz="2000" b="1" dirty="0" smtClean="0">
                <a:cs typeface="B Zar" panose="00000400000000000000" pitchFamily="2" charset="-78"/>
              </a:rPr>
              <a:t>می‌کند، و هم شامل اطلاعاتی است که آن ادعاها را </a:t>
            </a:r>
            <a:r>
              <a:rPr lang="fa-IR" sz="2000" b="1" u="sng" dirty="0" smtClean="0">
                <a:cs typeface="B Zar" panose="00000400000000000000" pitchFamily="2" charset="-78"/>
              </a:rPr>
              <a:t>نقض </a:t>
            </a:r>
            <a:r>
              <a:rPr lang="fa-IR" sz="2000" b="1" dirty="0" smtClean="0">
                <a:cs typeface="B Zar" panose="00000400000000000000" pitchFamily="2" charset="-78"/>
              </a:rPr>
              <a:t>می‌کند. </a:t>
            </a:r>
          </a:p>
          <a:p>
            <a:pPr algn="r" rtl="1"/>
            <a:r>
              <a:rPr lang="fa-IR" sz="2000" b="1" dirty="0" smtClean="0">
                <a:cs typeface="B Zar" panose="00000400000000000000" pitchFamily="2" charset="-78"/>
              </a:rPr>
              <a:t>بعلاوه، در برخی موارد، عدم دستیابی به اطلاعات (برای مثال، خودداری مدیریت از ارائه تأییدیه درخواست شده) نیز توسط حسابرس به عنوان شواهد حسابرسی مورد استفاده قرار می‌گیرد. </a:t>
            </a:r>
          </a:p>
          <a:p>
            <a:pPr algn="ctr" rtl="1">
              <a:buNone/>
            </a:pPr>
            <a:r>
              <a:rPr lang="fa-IR" sz="2000" b="1" dirty="0" smtClean="0">
                <a:solidFill>
                  <a:srgbClr val="0033CC"/>
                </a:solidFill>
                <a:cs typeface="B Zar" panose="00000400000000000000" pitchFamily="2" charset="-78"/>
              </a:rPr>
              <a:t>گردآوری و ارزیابی شواهد حسابرسی، بخش عمده کار حسابرس را برای ارائه اظهارنظر تشکیل می‌دهد.</a:t>
            </a:r>
            <a:endParaRPr lang="en-US" sz="2000" b="1" dirty="0" smtClean="0">
              <a:solidFill>
                <a:srgbClr val="0033CC"/>
              </a:solidFill>
              <a:cs typeface="B Zar" panose="00000400000000000000" pitchFamily="2" charset="-78"/>
            </a:endParaRPr>
          </a:p>
          <a:p>
            <a:pPr algn="r"/>
            <a:endParaRPr lang="en-US" sz="2000" dirty="0">
              <a:cs typeface="B Zar" panose="00000400000000000000" pitchFamily="2" charset="-78"/>
            </a:endParaRP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DED99C-86B1-401E-8C96-EF8C412CDFC0}"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64704"/>
            <a:ext cx="8363272" cy="5361459"/>
          </a:xfrm>
        </p:spPr>
        <p:txBody>
          <a:bodyPr>
            <a:normAutofit fontScale="77500" lnSpcReduction="20000"/>
          </a:bodyPr>
          <a:lstStyle/>
          <a:p>
            <a:pPr algn="just" rtl="1"/>
            <a:r>
              <a:rPr lang="fa-IR" sz="3600" b="1" dirty="0">
                <a:solidFill>
                  <a:schemeClr val="accent2">
                    <a:lumMod val="75000"/>
                  </a:schemeClr>
                </a:solidFill>
                <a:cs typeface="B Zar" panose="00000400000000000000" pitchFamily="2" charset="-78"/>
              </a:rPr>
              <a:t>هدف حسابرس، افزایش میزان </a:t>
            </a:r>
            <a:r>
              <a:rPr lang="fa-IR" sz="3600" b="1" dirty="0" smtClean="0">
                <a:solidFill>
                  <a:schemeClr val="accent2">
                    <a:lumMod val="75000"/>
                  </a:schemeClr>
                </a:solidFill>
                <a:cs typeface="B Zar" panose="00000400000000000000" pitchFamily="2" charset="-78"/>
              </a:rPr>
              <a:t>اطمینان استفاده‌کنندگان </a:t>
            </a:r>
            <a:r>
              <a:rPr lang="fa-IR" sz="3600" b="1" dirty="0">
                <a:solidFill>
                  <a:schemeClr val="accent2">
                    <a:lumMod val="75000"/>
                  </a:schemeClr>
                </a:solidFill>
                <a:cs typeface="B Zar" panose="00000400000000000000" pitchFamily="2" charset="-78"/>
              </a:rPr>
              <a:t>به صورتهای مالی است. </a:t>
            </a:r>
            <a:endParaRPr lang="fa-IR" sz="3600" b="1" dirty="0" smtClean="0">
              <a:solidFill>
                <a:schemeClr val="accent2">
                  <a:lumMod val="75000"/>
                </a:schemeClr>
              </a:solidFill>
              <a:cs typeface="B Zar" panose="00000400000000000000" pitchFamily="2" charset="-78"/>
            </a:endParaRPr>
          </a:p>
          <a:p>
            <a:pPr algn="just" rtl="1">
              <a:buNone/>
            </a:pPr>
            <a:endParaRPr lang="fa-IR" sz="3600" b="1" dirty="0" smtClean="0">
              <a:solidFill>
                <a:schemeClr val="accent2">
                  <a:lumMod val="75000"/>
                </a:schemeClr>
              </a:solidFill>
              <a:cs typeface="B Zar" panose="00000400000000000000" pitchFamily="2" charset="-78"/>
            </a:endParaRPr>
          </a:p>
          <a:p>
            <a:pPr algn="just" rtl="1"/>
            <a:r>
              <a:rPr lang="fa-IR" sz="3600" b="1" dirty="0" smtClean="0">
                <a:solidFill>
                  <a:schemeClr val="accent3">
                    <a:lumMod val="50000"/>
                  </a:schemeClr>
                </a:solidFill>
                <a:cs typeface="B Zar" panose="00000400000000000000" pitchFamily="2" charset="-78"/>
              </a:rPr>
              <a:t>این </a:t>
            </a:r>
            <a:r>
              <a:rPr lang="fa-IR" sz="3600" b="1" dirty="0">
                <a:solidFill>
                  <a:schemeClr val="accent3">
                    <a:lumMod val="50000"/>
                  </a:schemeClr>
                </a:solidFill>
                <a:cs typeface="B Zar" panose="00000400000000000000" pitchFamily="2" charset="-78"/>
              </a:rPr>
              <a:t>هدف با اظهارنظر حسابرس نسبت به اینکه آیا صورتهای مالی از تمام جنبه‌های با‌اهمیت، طبق چارچوب گزارشگری مالی مربوط تهیه شده است یا خیر، تأمین می‌شود. </a:t>
            </a:r>
            <a:endParaRPr lang="fa-IR" sz="3600" b="1" dirty="0" smtClean="0">
              <a:solidFill>
                <a:schemeClr val="accent3">
                  <a:lumMod val="50000"/>
                </a:schemeClr>
              </a:solidFill>
              <a:cs typeface="B Zar" panose="00000400000000000000" pitchFamily="2" charset="-78"/>
            </a:endParaRPr>
          </a:p>
          <a:p>
            <a:pPr algn="just" rtl="1">
              <a:buNone/>
            </a:pPr>
            <a:endParaRPr lang="fa-IR" sz="3600" b="1" dirty="0" smtClean="0">
              <a:solidFill>
                <a:schemeClr val="accent3">
                  <a:lumMod val="50000"/>
                </a:schemeClr>
              </a:solidFill>
              <a:cs typeface="B Zar" panose="00000400000000000000" pitchFamily="2" charset="-78"/>
            </a:endParaRPr>
          </a:p>
          <a:p>
            <a:pPr algn="just" rtl="1"/>
            <a:r>
              <a:rPr lang="fa-IR" sz="3600" b="1" dirty="0" smtClean="0">
                <a:cs typeface="B Zar" panose="00000400000000000000" pitchFamily="2" charset="-78"/>
              </a:rPr>
              <a:t>انجام </a:t>
            </a:r>
            <a:r>
              <a:rPr lang="fa-IR" sz="3600" b="1" dirty="0">
                <a:cs typeface="B Zar" panose="00000400000000000000" pitchFamily="2" charset="-78"/>
              </a:rPr>
              <a:t>حسابرسی طبق استانداردهای حسابرسی و رعایت الزامات آیین رفتار حرفه‌ای، مبنای لازم را برای اظهارنظر حسابرس فراهم می‌کند</a:t>
            </a:r>
            <a:r>
              <a:rPr lang="fa-IR" sz="3600" b="1" dirty="0" smtClean="0">
                <a:cs typeface="B Zar" panose="00000400000000000000" pitchFamily="2" charset="-78"/>
              </a:rPr>
              <a:t>.</a:t>
            </a:r>
          </a:p>
          <a:p>
            <a:pPr algn="just" rtl="1"/>
            <a:endParaRPr lang="fa-IR" sz="3600" b="1" dirty="0">
              <a:cs typeface="B Zar" panose="00000400000000000000" pitchFamily="2" charset="-78"/>
            </a:endParaRPr>
          </a:p>
          <a:p>
            <a:pPr marL="0" lvl="1" indent="0" algn="ctr" rtl="1">
              <a:buNone/>
            </a:pPr>
            <a:r>
              <a:rPr lang="fa-IR" altLang="fa-IR" sz="4600" b="1" dirty="0" smtClean="0">
                <a:solidFill>
                  <a:srgbClr val="FF0000"/>
                </a:solidFill>
                <a:cs typeface="B Zar" panose="00000400000000000000" pitchFamily="2" charset="-78"/>
              </a:rPr>
              <a:t>کاهش خطر </a:t>
            </a:r>
            <a:r>
              <a:rPr lang="fa-IR" altLang="fa-IR" sz="4600" b="1" dirty="0">
                <a:solidFill>
                  <a:srgbClr val="FF0000"/>
                </a:solidFill>
                <a:cs typeface="B Zar" panose="00000400000000000000" pitchFamily="2" charset="-78"/>
              </a:rPr>
              <a:t>اطلاعاتي </a:t>
            </a:r>
            <a:r>
              <a:rPr lang="fa-IR" altLang="fa-IR" sz="4600" b="1" dirty="0" smtClean="0">
                <a:solidFill>
                  <a:srgbClr val="FF0000"/>
                </a:solidFill>
                <a:cs typeface="B Zar" panose="00000400000000000000" pitchFamily="2" charset="-78"/>
              </a:rPr>
              <a:t>براي </a:t>
            </a:r>
            <a:r>
              <a:rPr lang="fa-IR" altLang="fa-IR" sz="4600" b="1" dirty="0">
                <a:solidFill>
                  <a:srgbClr val="FF0000"/>
                </a:solidFill>
                <a:cs typeface="B Zar" panose="00000400000000000000" pitchFamily="2" charset="-78"/>
              </a:rPr>
              <a:t>استفاده کنندگان </a:t>
            </a:r>
            <a:endParaRPr lang="fa-IR" altLang="fa-IR" sz="4600" b="1" dirty="0" smtClean="0">
              <a:solidFill>
                <a:srgbClr val="FF0000"/>
              </a:solidFill>
              <a:cs typeface="B Zar" panose="00000400000000000000" pitchFamily="2" charset="-78"/>
            </a:endParaRPr>
          </a:p>
          <a:p>
            <a:pPr algn="just" rtl="1"/>
            <a:endParaRPr lang="en-US" sz="2800" b="1" dirty="0">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2</a:t>
            </a:fld>
            <a:endParaRPr lang="en-US" dirty="0"/>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501122" cy="5840435"/>
          </a:xfrm>
        </p:spPr>
        <p:txBody>
          <a:bodyPr>
            <a:normAutofit fontScale="62500" lnSpcReduction="20000"/>
          </a:bodyPr>
          <a:lstStyle/>
          <a:p>
            <a:pPr algn="ctr" rtl="1">
              <a:buNone/>
            </a:pPr>
            <a:r>
              <a:rPr lang="fa-IR" sz="4500" b="1" dirty="0" smtClean="0">
                <a:cs typeface="B Zar" panose="00000400000000000000" pitchFamily="2" charset="-78"/>
              </a:rPr>
              <a:t>خطرهای تحریف بااهمیت</a:t>
            </a:r>
            <a:endParaRPr lang="en-US" sz="4500" b="1" i="1" dirty="0" smtClean="0">
              <a:cs typeface="B Zar" panose="00000400000000000000" pitchFamily="2" charset="-78"/>
            </a:endParaRPr>
          </a:p>
          <a:p>
            <a:pPr algn="r" rtl="1"/>
            <a:r>
              <a:rPr lang="fa-IR" b="1" dirty="0" smtClean="0">
                <a:cs typeface="B Zar" panose="00000400000000000000" pitchFamily="2" charset="-78"/>
              </a:rPr>
              <a:t>خطرهای تحریف بااهمیت می‌تواند </a:t>
            </a:r>
            <a:r>
              <a:rPr lang="fa-IR" b="1" u="sng" dirty="0" smtClean="0">
                <a:cs typeface="B Zar" panose="00000400000000000000" pitchFamily="2" charset="-78"/>
              </a:rPr>
              <a:t>در دو سطح وجود </a:t>
            </a:r>
            <a:r>
              <a:rPr lang="fa-IR" b="1" dirty="0" smtClean="0">
                <a:cs typeface="B Zar" panose="00000400000000000000" pitchFamily="2" charset="-78"/>
              </a:rPr>
              <a:t>داشته باشد:</a:t>
            </a:r>
            <a:endParaRPr lang="en-US" b="1" dirty="0" smtClean="0">
              <a:cs typeface="B Zar" panose="00000400000000000000" pitchFamily="2" charset="-78"/>
            </a:endParaRPr>
          </a:p>
          <a:p>
            <a:pPr marL="514350" indent="-514350" algn="r" rtl="1">
              <a:buFont typeface="+mj-lt"/>
              <a:buAutoNum type="arabicPeriod"/>
            </a:pPr>
            <a:r>
              <a:rPr lang="fa-IR" b="1" dirty="0" smtClean="0">
                <a:solidFill>
                  <a:srgbClr val="0033CC"/>
                </a:solidFill>
                <a:cs typeface="B Zar" panose="00000400000000000000" pitchFamily="2" charset="-78"/>
              </a:rPr>
              <a:t>در سطح صورتهای مالی به عنوان یک مجموعه واحد؛ و</a:t>
            </a:r>
            <a:endParaRPr lang="en-US" b="1" dirty="0" smtClean="0">
              <a:solidFill>
                <a:srgbClr val="0033CC"/>
              </a:solidFill>
              <a:cs typeface="B Zar" panose="00000400000000000000" pitchFamily="2" charset="-78"/>
            </a:endParaRPr>
          </a:p>
          <a:p>
            <a:pPr marL="514350" indent="-514350" algn="r" rtl="1">
              <a:buFont typeface="+mj-lt"/>
              <a:buAutoNum type="arabicPeriod"/>
            </a:pPr>
            <a:r>
              <a:rPr lang="fa-IR" b="1" dirty="0" smtClean="0">
                <a:solidFill>
                  <a:srgbClr val="990033"/>
                </a:solidFill>
                <a:cs typeface="B Zar" panose="00000400000000000000" pitchFamily="2" charset="-78"/>
              </a:rPr>
              <a:t>در سطح ادعاهای مرتبط با گروههای معاملات، مانده حسابها و موارد افشا.</a:t>
            </a:r>
            <a:endParaRPr lang="en-US" b="1" dirty="0" smtClean="0">
              <a:solidFill>
                <a:srgbClr val="990033"/>
              </a:solidFill>
              <a:cs typeface="B Zar" panose="00000400000000000000" pitchFamily="2" charset="-78"/>
            </a:endParaRPr>
          </a:p>
          <a:p>
            <a:pPr marL="514350" indent="-514350" algn="r" rtl="1">
              <a:buNone/>
            </a:pPr>
            <a:endParaRPr lang="en-US" b="1" dirty="0" smtClean="0">
              <a:cs typeface="B Zar" panose="00000400000000000000" pitchFamily="2" charset="-78"/>
            </a:endParaRPr>
          </a:p>
          <a:p>
            <a:pPr algn="r" rtl="1"/>
            <a:r>
              <a:rPr lang="fa-IR" b="1" dirty="0" smtClean="0">
                <a:solidFill>
                  <a:srgbClr val="0033CC"/>
                </a:solidFill>
                <a:cs typeface="B Zar" panose="00000400000000000000" pitchFamily="2" charset="-78"/>
              </a:rPr>
              <a:t>خطرهای تحریف بااهمیت در سطح صورتهای مالی، به معنای خطرهای تحریف بااهمیتی است که ارتباطی فراگیر با صورتهای مالی به عنوان یک مجموعه واحد دارد و بالقوه بر ادعاهای متعددی اثرگذار است.</a:t>
            </a:r>
            <a:endParaRPr lang="en-US" b="1" dirty="0" smtClean="0">
              <a:solidFill>
                <a:srgbClr val="0033CC"/>
              </a:solidFill>
              <a:cs typeface="B Zar" panose="00000400000000000000" pitchFamily="2" charset="-78"/>
            </a:endParaRPr>
          </a:p>
          <a:p>
            <a:pPr algn="r" rtl="1"/>
            <a:r>
              <a:rPr lang="fa-IR" b="1" dirty="0" smtClean="0">
                <a:solidFill>
                  <a:srgbClr val="990033"/>
                </a:solidFill>
                <a:cs typeface="B Zar" panose="00000400000000000000" pitchFamily="2" charset="-78"/>
              </a:rPr>
              <a:t>ارزیابی خطرهای تحریف بااهمیت در سطح هر ادعا، به منظور تعیین ماهیت، زمانبندی اجرا و میزان روشهای حسابرسی لازم برای کسب شواهد حسابرسی کافی و مناسب، انجام می‌شود. </a:t>
            </a:r>
            <a:endParaRPr lang="en-US" b="1" dirty="0" smtClean="0">
              <a:solidFill>
                <a:srgbClr val="990033"/>
              </a:solidFill>
              <a:cs typeface="B Zar" panose="00000400000000000000" pitchFamily="2" charset="-78"/>
            </a:endParaRPr>
          </a:p>
          <a:p>
            <a:pPr algn="r" rtl="1"/>
            <a:endParaRPr lang="en-US" b="1" dirty="0" smtClean="0">
              <a:solidFill>
                <a:srgbClr val="990033"/>
              </a:solidFill>
              <a:cs typeface="B Zar" panose="00000400000000000000" pitchFamily="2" charset="-78"/>
            </a:endParaRPr>
          </a:p>
          <a:p>
            <a:pPr algn="r" rtl="1"/>
            <a:endParaRPr lang="en-US" b="1" dirty="0" smtClean="0">
              <a:solidFill>
                <a:srgbClr val="990033"/>
              </a:solidFill>
              <a:cs typeface="B Zar" panose="00000400000000000000" pitchFamily="2" charset="-78"/>
            </a:endParaRPr>
          </a:p>
          <a:p>
            <a:pPr algn="r" rtl="1">
              <a:buNone/>
            </a:pPr>
            <a:r>
              <a:rPr lang="fa-IR" b="1" dirty="0" smtClean="0">
                <a:cs typeface="B Zar" panose="00000400000000000000" pitchFamily="2" charset="-78"/>
              </a:rPr>
              <a:t>	</a:t>
            </a:r>
            <a:endParaRPr lang="en-US" b="1" dirty="0" smtClean="0">
              <a:cs typeface="B Zar" panose="00000400000000000000" pitchFamily="2" charset="-78"/>
            </a:endParaRPr>
          </a:p>
          <a:p>
            <a:pPr algn="r" rtl="1">
              <a:buNone/>
            </a:pPr>
            <a:endParaRPr lang="en-US" b="1" dirty="0" smtClean="0">
              <a:cs typeface="B Zar" panose="00000400000000000000" pitchFamily="2" charset="-78"/>
            </a:endParaRPr>
          </a:p>
          <a:p>
            <a:pPr algn="r" rtl="1">
              <a:buNone/>
            </a:pPr>
            <a:endParaRPr lang="en-US" b="1" dirty="0" smtClean="0">
              <a:cs typeface="B Zar" panose="00000400000000000000" pitchFamily="2" charset="-78"/>
            </a:endParaRPr>
          </a:p>
          <a:p>
            <a:pPr algn="r" rtl="1">
              <a:buNone/>
            </a:pPr>
            <a:endParaRPr lang="en-US" sz="5100" b="1" dirty="0" smtClean="0">
              <a:cs typeface="B Zar" panose="00000400000000000000" pitchFamily="2" charset="-78"/>
            </a:endParaRPr>
          </a:p>
          <a:p>
            <a:pPr algn="r" rtl="1"/>
            <a:r>
              <a:rPr lang="fa-IR" b="1" dirty="0" smtClean="0">
                <a:cs typeface="B Zar" panose="00000400000000000000" pitchFamily="2" charset="-78"/>
              </a:rPr>
              <a:t>خطر ذاتی و خطر کنترل، خطرهای مربوط به واحد تجاری است و مستقل از حسابرسی صورتهای مالی وجود دارند.</a:t>
            </a:r>
            <a:endParaRPr lang="en-US" b="1" dirty="0" smtClean="0">
              <a:cs typeface="B Zar" panose="00000400000000000000" pitchFamily="2" charset="-78"/>
            </a:endParaRPr>
          </a:p>
          <a:p>
            <a:pPr algn="r"/>
            <a:endParaRPr lang="en-US" dirty="0">
              <a:cs typeface="B Zar" panose="00000400000000000000" pitchFamily="2" charset="-78"/>
            </a:endParaRP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DED99C-86B1-401E-8C96-EF8C412CDFC0}" type="slidenum">
              <a:rPr lang="en-US" smtClean="0"/>
              <a:pPr/>
              <a:t>20</a:t>
            </a:fld>
            <a:endParaRPr lang="en-US" dirty="0"/>
          </a:p>
        </p:txBody>
      </p:sp>
      <p:graphicFrame>
        <p:nvGraphicFramePr>
          <p:cNvPr id="7" name="Diagram 6"/>
          <p:cNvGraphicFramePr/>
          <p:nvPr/>
        </p:nvGraphicFramePr>
        <p:xfrm>
          <a:off x="2285984" y="2714620"/>
          <a:ext cx="4286280" cy="34210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algn="ctr" rtl="1">
              <a:buNone/>
            </a:pPr>
            <a:r>
              <a:rPr lang="fa-IR" sz="3600" b="1" dirty="0" smtClean="0">
                <a:cs typeface="B Zar" panose="00000400000000000000" pitchFamily="2" charset="-78"/>
              </a:rPr>
              <a:t>خطر عدم کشف</a:t>
            </a:r>
            <a:endParaRPr lang="en-US" sz="3600" b="1" dirty="0" smtClean="0">
              <a:cs typeface="B Zar" panose="00000400000000000000" pitchFamily="2" charset="-78"/>
            </a:endParaRPr>
          </a:p>
          <a:p>
            <a:pPr algn="ctr" rtl="1">
              <a:buNone/>
            </a:pPr>
            <a:endParaRPr lang="en-US" sz="2800" b="1" i="1" dirty="0" smtClean="0">
              <a:cs typeface="B Zar" panose="00000400000000000000" pitchFamily="2" charset="-78"/>
            </a:endParaRPr>
          </a:p>
          <a:p>
            <a:pPr algn="r" rtl="1">
              <a:buNone/>
            </a:pPr>
            <a:r>
              <a:rPr lang="fa-IR" sz="2800" b="1" dirty="0" smtClean="0">
                <a:cs typeface="B Zar" panose="00000400000000000000" pitchFamily="2" charset="-78"/>
              </a:rPr>
              <a:t>در یک سطح معین از خطر حسابرسی، سطح قابل پذیرش خطر عدم کشف با خطرهای تحریف بااهمیت ارزیابی شده در سطح هر ادعا، رابطه معکوس دارد. </a:t>
            </a:r>
            <a:endParaRPr lang="en-US" sz="2800" b="1" dirty="0" smtClean="0">
              <a:cs typeface="B Zar" panose="00000400000000000000" pitchFamily="2" charset="-78"/>
            </a:endParaRPr>
          </a:p>
          <a:p>
            <a:pPr algn="r" rtl="1">
              <a:buNone/>
            </a:pPr>
            <a:endParaRPr lang="en-US" sz="2800" b="1" dirty="0" smtClean="0">
              <a:cs typeface="B Zar" panose="00000400000000000000" pitchFamily="2" charset="-78"/>
            </a:endParaRPr>
          </a:p>
          <a:p>
            <a:pPr algn="r" rtl="1">
              <a:buNone/>
            </a:pPr>
            <a:r>
              <a:rPr lang="fa-IR" sz="2800" b="1" dirty="0" smtClean="0">
                <a:cs typeface="B Zar" panose="00000400000000000000" pitchFamily="2" charset="-78"/>
              </a:rPr>
              <a:t>برای مثال، هرقدر حسابرس خطرهای تحریف بااهمیت را بالاتر بداند، خطر عدم کشف پایینتری را می‌تواند بپذیرد و در نتیجه، به شواهد حسابرسی متقاعدکننده‌تری نیاز دارد.</a:t>
            </a:r>
            <a:endParaRPr lang="en-US" sz="2800" b="1" dirty="0" smtClean="0">
              <a:cs typeface="B Zar" panose="00000400000000000000" pitchFamily="2" charset="-78"/>
            </a:endParaRPr>
          </a:p>
          <a:p>
            <a:pPr algn="r">
              <a:buNone/>
            </a:pPr>
            <a:endParaRPr lang="en-US" sz="2800" dirty="0">
              <a:cs typeface="B Zar" panose="00000400000000000000" pitchFamily="2" charset="-78"/>
            </a:endParaRP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DED99C-86B1-401E-8C96-EF8C412CDFC0}"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832648"/>
          </a:xfrm>
        </p:spPr>
        <p:txBody>
          <a:bodyPr>
            <a:normAutofit fontScale="85000" lnSpcReduction="10000"/>
          </a:bodyPr>
          <a:lstStyle/>
          <a:p>
            <a:pPr algn="r" rtl="1">
              <a:buNone/>
            </a:pPr>
            <a:r>
              <a:rPr lang="fa-IR" b="1" dirty="0" smtClean="0">
                <a:cs typeface="B Zar" panose="00000400000000000000" pitchFamily="2" charset="-78"/>
              </a:rPr>
              <a:t>خطر عدم کشف مربوط به ماهیت، زمانبندی اجرا و میزان روشهای حسابرسی است که حسابرس برای کاهش خطر حسابرسی به یک سطح پایین قابل قبول، برمی‌گزیند. بنابراین، خطر عدم کشف تابعی از اثربخشی روشهای حسابرسی و نحوه بکارگیری آن توسط حسابرس است. موضوعاتی چون:</a:t>
            </a:r>
            <a:endParaRPr lang="en-US" b="1" dirty="0" smtClean="0">
              <a:cs typeface="B Zar" panose="00000400000000000000" pitchFamily="2" charset="-78"/>
            </a:endParaRPr>
          </a:p>
          <a:p>
            <a:pPr algn="r" rtl="1"/>
            <a:r>
              <a:rPr lang="fa-IR" b="1" dirty="0" smtClean="0">
                <a:cs typeface="B Zar" panose="00000400000000000000" pitchFamily="2" charset="-78"/>
              </a:rPr>
              <a:t>برنامه‌ریزی مناسب،</a:t>
            </a:r>
            <a:endParaRPr lang="en-US" b="1" dirty="0" smtClean="0">
              <a:cs typeface="B Zar" panose="00000400000000000000" pitchFamily="2" charset="-78"/>
            </a:endParaRPr>
          </a:p>
          <a:p>
            <a:pPr algn="r" rtl="1"/>
            <a:r>
              <a:rPr lang="fa-IR" b="1" dirty="0" smtClean="0">
                <a:cs typeface="B Zar" panose="00000400000000000000" pitchFamily="2" charset="-78"/>
              </a:rPr>
              <a:t>تعیین ترکیب مناسب گروه حسابرسی،</a:t>
            </a:r>
            <a:endParaRPr lang="en-US" b="1" dirty="0" smtClean="0">
              <a:cs typeface="B Zar" panose="00000400000000000000" pitchFamily="2" charset="-78"/>
            </a:endParaRPr>
          </a:p>
          <a:p>
            <a:pPr algn="r" rtl="1"/>
            <a:r>
              <a:rPr lang="fa-IR" b="1" dirty="0" smtClean="0">
                <a:cs typeface="B Zar" panose="00000400000000000000" pitchFamily="2" charset="-78"/>
              </a:rPr>
              <a:t>بکارگیری تردید حرفه‌ای، و</a:t>
            </a:r>
            <a:endParaRPr lang="en-US" b="1" dirty="0" smtClean="0">
              <a:cs typeface="B Zar" panose="00000400000000000000" pitchFamily="2" charset="-78"/>
            </a:endParaRPr>
          </a:p>
          <a:p>
            <a:pPr algn="r" rtl="1"/>
            <a:r>
              <a:rPr lang="fa-IR" b="1" dirty="0" smtClean="0">
                <a:cs typeface="B Zar" panose="00000400000000000000" pitchFamily="2" charset="-78"/>
              </a:rPr>
              <a:t>سرپرستی و بررسی کارهای حسابرسی انجام شده،</a:t>
            </a:r>
            <a:endParaRPr lang="en-US" b="1" dirty="0" smtClean="0">
              <a:cs typeface="B Zar" panose="00000400000000000000" pitchFamily="2" charset="-78"/>
            </a:endParaRPr>
          </a:p>
          <a:p>
            <a:pPr algn="r" rtl="1">
              <a:buNone/>
            </a:pPr>
            <a:endParaRPr lang="en-US" b="1" dirty="0" smtClean="0">
              <a:cs typeface="B Zar" panose="00000400000000000000" pitchFamily="2" charset="-78"/>
            </a:endParaRPr>
          </a:p>
          <a:p>
            <a:pPr algn="ctr" rtl="1">
              <a:buNone/>
            </a:pPr>
            <a:r>
              <a:rPr lang="fa-IR" sz="2800" b="1" dirty="0" smtClean="0">
                <a:solidFill>
                  <a:srgbClr val="990033"/>
                </a:solidFill>
                <a:cs typeface="B Zar" panose="00000400000000000000" pitchFamily="2" charset="-78"/>
              </a:rPr>
              <a:t>ضمن کمک به افزایش اثربخشی روشهای حسابرسی و نحوه اعمال آنها، احتمال انتخاب یک روش حسابرسی نامناسب توسط حسابرس، کاربرد نادرست یک روش حسابرسی مناسب و تفسیر نادرست نتایج حسابرسی را کاهش می‌دهد.</a:t>
            </a:r>
            <a:endParaRPr lang="en-US" sz="2800" b="1" dirty="0" smtClean="0">
              <a:solidFill>
                <a:srgbClr val="990033"/>
              </a:solidFill>
              <a:cs typeface="B Zar" panose="00000400000000000000" pitchFamily="2" charset="-78"/>
            </a:endParaRP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DED99C-86B1-401E-8C96-EF8C412CDFC0}" type="slidenum">
              <a:rPr lang="en-US" smtClean="0"/>
              <a:pPr/>
              <a:t>22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pPr algn="r" rtl="1"/>
            <a:r>
              <a:rPr lang="fa-IR" b="1" dirty="0">
                <a:solidFill>
                  <a:schemeClr val="accent5">
                    <a:lumMod val="50000"/>
                  </a:schemeClr>
                </a:solidFill>
                <a:cs typeface="B Zar" panose="00000400000000000000" pitchFamily="2" charset="-78"/>
              </a:rPr>
              <a:t>از آنجا که صورتهای مالی مورد حسابرسی متعلق به واحد تجاری است لذا توسط مدیران اجرایی و با نظارت ارکان راهبری واحد تجاری (نظیر </a:t>
            </a:r>
            <a:r>
              <a:rPr lang="fa-IR" b="1" dirty="0" smtClean="0">
                <a:solidFill>
                  <a:schemeClr val="accent5">
                    <a:lumMod val="50000"/>
                  </a:schemeClr>
                </a:solidFill>
                <a:cs typeface="B Zar" panose="00000400000000000000" pitchFamily="2" charset="-78"/>
              </a:rPr>
              <a:t>هیئت ‌مدیره</a:t>
            </a:r>
            <a:r>
              <a:rPr lang="fa-IR" b="1" dirty="0">
                <a:solidFill>
                  <a:schemeClr val="accent5">
                    <a:lumMod val="50000"/>
                  </a:schemeClr>
                </a:solidFill>
                <a:cs typeface="B Zar" panose="00000400000000000000" pitchFamily="2" charset="-78"/>
              </a:rPr>
              <a:t>) تهیه می‌شود</a:t>
            </a:r>
            <a:r>
              <a:rPr lang="fa-IR" b="1" dirty="0" smtClean="0">
                <a:solidFill>
                  <a:schemeClr val="accent5">
                    <a:lumMod val="50000"/>
                  </a:schemeClr>
                </a:solidFill>
                <a:cs typeface="B Zar" panose="00000400000000000000" pitchFamily="2" charset="-78"/>
              </a:rPr>
              <a:t>.</a:t>
            </a:r>
          </a:p>
          <a:p>
            <a:pPr algn="r" rtl="1">
              <a:buNone/>
            </a:pPr>
            <a:endParaRPr lang="fa-IR" b="1" dirty="0" smtClean="0">
              <a:cs typeface="B Zar" panose="00000400000000000000" pitchFamily="2" charset="-78"/>
            </a:endParaRPr>
          </a:p>
          <a:p>
            <a:pPr algn="r" rtl="1"/>
            <a:r>
              <a:rPr lang="fa-IR" b="1" dirty="0" smtClean="0">
                <a:solidFill>
                  <a:schemeClr val="tx2">
                    <a:lumMod val="75000"/>
                  </a:schemeClr>
                </a:solidFill>
                <a:cs typeface="B Zar" panose="00000400000000000000" pitchFamily="2" charset="-78"/>
              </a:rPr>
              <a:t>حسابرسی </a:t>
            </a:r>
            <a:r>
              <a:rPr lang="fa-IR" b="1" dirty="0">
                <a:solidFill>
                  <a:schemeClr val="tx2">
                    <a:lumMod val="75000"/>
                  </a:schemeClr>
                </a:solidFill>
                <a:cs typeface="B Zar" panose="00000400000000000000" pitchFamily="2" charset="-78"/>
              </a:rPr>
              <a:t>صورتهای مالی، مسئولیتهای مدیران اجرایی و ارکان راهبری واحد تجاری را منتفی نمی‌کند. </a:t>
            </a:r>
            <a:endParaRPr lang="en-US" dirty="0">
              <a:solidFill>
                <a:schemeClr val="tx2">
                  <a:lumMod val="75000"/>
                </a:schemeClr>
              </a:solidFill>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 name="Slide Number Placeholder 5"/>
          <p:cNvSpPr>
            <a:spLocks noGrp="1"/>
          </p:cNvSpPr>
          <p:nvPr>
            <p:ph type="sldNum" sz="quarter" idx="12"/>
          </p:nvPr>
        </p:nvSpPr>
        <p:spPr>
          <a:xfrm>
            <a:off x="6553200" y="6354992"/>
            <a:ext cx="2133600" cy="366483"/>
          </a:xfrm>
        </p:spPr>
        <p:txBody>
          <a:bodyPr/>
          <a:lstStyle/>
          <a:p>
            <a:pPr>
              <a:defRPr/>
            </a:pPr>
            <a:fld id="{B65AC11B-F972-4871-86C2-F16909039667}" type="slidenum">
              <a:rPr lang="ar-SA" altLang="fa-IR" sz="1100" b="1">
                <a:cs typeface="B Zar" panose="00000400000000000000" pitchFamily="2" charset="-78"/>
              </a:rPr>
              <a:pPr>
                <a:defRPr/>
              </a:pPr>
              <a:t>4</a:t>
            </a:fld>
            <a:endParaRPr lang="en-US" altLang="fa-IR" sz="1100" b="1">
              <a:cs typeface="B Zar" panose="00000400000000000000" pitchFamily="2" charset="-78"/>
            </a:endParaRPr>
          </a:p>
        </p:txBody>
      </p:sp>
      <p:sp>
        <p:nvSpPr>
          <p:cNvPr id="6146" name="Rectangle 2"/>
          <p:cNvSpPr>
            <a:spLocks noGrp="1" noChangeArrowheads="1"/>
          </p:cNvSpPr>
          <p:nvPr>
            <p:ph type="title"/>
          </p:nvPr>
        </p:nvSpPr>
        <p:spPr>
          <a:xfrm>
            <a:off x="457200" y="404664"/>
            <a:ext cx="8229600" cy="1152674"/>
          </a:xfrm>
        </p:spPr>
        <p:txBody>
          <a:bodyPr>
            <a:normAutofit/>
          </a:bodyPr>
          <a:lstStyle/>
          <a:p>
            <a:pPr eaLnBrk="1" hangingPunct="1">
              <a:defRPr/>
            </a:pPr>
            <a:r>
              <a:rPr lang="fa-IR" altLang="fa-IR" sz="4000" b="1" dirty="0" smtClean="0">
                <a:cs typeface="B Zar" panose="00000400000000000000" pitchFamily="2" charset="-78"/>
              </a:rPr>
              <a:t>مثالهايي از خدمات حسابداران رسمي</a:t>
            </a:r>
            <a:endParaRPr lang="en-US" altLang="fa-IR" sz="4000" b="1" dirty="0" smtClean="0">
              <a:cs typeface="B Zar" panose="00000400000000000000" pitchFamily="2" charset="-78"/>
            </a:endParaRPr>
          </a:p>
        </p:txBody>
      </p:sp>
      <p:graphicFrame>
        <p:nvGraphicFramePr>
          <p:cNvPr id="6181" name="Group 37"/>
          <p:cNvGraphicFramePr>
            <a:graphicFrameLocks noGrp="1"/>
          </p:cNvGraphicFramePr>
          <p:nvPr>
            <p:extLst>
              <p:ext uri="{D42A27DB-BD31-4B8C-83A1-F6EECF244321}">
                <p14:modId xmlns:p14="http://schemas.microsoft.com/office/powerpoint/2010/main" val="897397706"/>
              </p:ext>
            </p:extLst>
          </p:nvPr>
        </p:nvGraphicFramePr>
        <p:xfrm>
          <a:off x="1143000" y="2348879"/>
          <a:ext cx="7229475" cy="3594722"/>
        </p:xfrm>
        <a:graphic>
          <a:graphicData uri="http://schemas.openxmlformats.org/drawingml/2006/table">
            <a:tbl>
              <a:tblPr/>
              <a:tblGrid>
                <a:gridCol w="2728913"/>
                <a:gridCol w="2032000"/>
                <a:gridCol w="2468562"/>
              </a:tblGrid>
              <a:tr h="756868">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rPr>
                        <a:t>سطح اطمينان بخشي</a:t>
                      </a:r>
                      <a:endParaRPr kumimoji="0" lang="en-US" altLang="fa-IR" sz="28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rPr>
                        <a:t>نوع خدمت</a:t>
                      </a:r>
                      <a:endParaRPr kumimoji="0" lang="en-US" altLang="fa-IR"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rPr>
                        <a:t>نام خدمت</a:t>
                      </a:r>
                      <a:endParaRPr kumimoji="0" lang="en-US" altLang="fa-IR"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946482">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rPr>
                        <a:t>معقول </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rPr>
                        <a:t>اطمينان بخش </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rPr>
                        <a:t>حسابرسي</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890">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rPr>
                        <a:t>محدود</a:t>
                      </a:r>
                      <a:endParaRPr kumimoji="0" lang="en-US" altLang="fa-IR"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rPr>
                        <a:t>اطمينان بخش</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rPr>
                        <a:t>بررسي اجمالي</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6482">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rPr>
                        <a:t>_</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rPr>
                        <a:t>نااطمينان بخش</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just">
                        <a:defRPr sz="2800">
                          <a:solidFill>
                            <a:schemeClr val="tx1"/>
                          </a:solidFill>
                          <a:effectLst>
                            <a:outerShdw blurRad="38100" dist="38100" dir="2700000" algn="tl">
                              <a:srgbClr val="000000"/>
                            </a:outerShdw>
                          </a:effectLst>
                          <a:latin typeface="Tahoma" pitchFamily="34" charset="0"/>
                          <a:cs typeface="B Nazanin" pitchFamily="2" charset="-78"/>
                        </a:defRPr>
                      </a:lvl1pPr>
                      <a:lvl2pPr algn="just">
                        <a:buFont typeface="Tahoma" pitchFamily="34" charset="0"/>
                        <a:defRPr sz="2400">
                          <a:solidFill>
                            <a:schemeClr val="tx1"/>
                          </a:solidFill>
                          <a:effectLst>
                            <a:outerShdw blurRad="38100" dist="38100" dir="2700000" algn="tl">
                              <a:srgbClr val="000000"/>
                            </a:outerShdw>
                          </a:effectLst>
                          <a:latin typeface="Tahoma" pitchFamily="34" charset="0"/>
                          <a:cs typeface="B Nazanin" pitchFamily="2" charset="-78"/>
                        </a:defRPr>
                      </a:lvl2pPr>
                      <a:lvl3pPr algn="just">
                        <a:defRPr sz="2000">
                          <a:solidFill>
                            <a:schemeClr val="tx1"/>
                          </a:solidFill>
                          <a:effectLst>
                            <a:outerShdw blurRad="38100" dist="38100" dir="2700000" algn="tl">
                              <a:srgbClr val="000000"/>
                            </a:outerShdw>
                          </a:effectLst>
                          <a:latin typeface="Tahoma" pitchFamily="34" charset="0"/>
                          <a:cs typeface="B Nazanin" pitchFamily="2" charset="-78"/>
                        </a:defRPr>
                      </a:lvl3pPr>
                      <a:lvl4pPr algn="just">
                        <a:buFont typeface="Tahoma" pitchFamily="34" charset="0"/>
                        <a:defRPr>
                          <a:solidFill>
                            <a:schemeClr val="tx1"/>
                          </a:solidFill>
                          <a:effectLst>
                            <a:outerShdw blurRad="38100" dist="38100" dir="2700000" algn="tl">
                              <a:srgbClr val="000000"/>
                            </a:outerShdw>
                          </a:effectLst>
                          <a:latin typeface="Tahoma" pitchFamily="34" charset="0"/>
                          <a:cs typeface="B Nazanin" pitchFamily="2" charset="-78"/>
                        </a:defRPr>
                      </a:lvl4pPr>
                      <a:lvl5pPr algn="just">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5pPr>
                      <a:lvl6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6pPr>
                      <a:lvl7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7pPr>
                      <a:lvl8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8pPr>
                      <a:lvl9pPr algn="just" fontAlgn="base">
                        <a:spcBef>
                          <a:spcPct val="20000"/>
                        </a:spcBef>
                        <a:spcAft>
                          <a:spcPct val="0"/>
                        </a:spcAft>
                        <a:buClr>
                          <a:schemeClr val="tx1"/>
                        </a:buClr>
                        <a:buFont typeface="Wingdings" pitchFamily="2" charset="2"/>
                        <a:defRPr>
                          <a:solidFill>
                            <a:schemeClr val="tx1"/>
                          </a:solidFill>
                          <a:effectLst>
                            <a:outerShdw blurRad="38100" dist="38100" dir="2700000" algn="tl">
                              <a:srgbClr val="000000"/>
                            </a:outerShdw>
                          </a:effectLst>
                          <a:latin typeface="Tahoma" pitchFamily="34" charset="0"/>
                          <a:cs typeface="B Nazanin" pitchFamily="2" charset="-78"/>
                        </a:defRPr>
                      </a:lvl9pPr>
                    </a:lstStyle>
                    <a:p>
                      <a:pPr marL="0" marR="0" lvl="0" indent="0" algn="ctr" defTabSz="914400" rtl="1" eaLnBrk="1" fontAlgn="base" latinLnBrk="0" hangingPunct="1">
                        <a:lnSpc>
                          <a:spcPct val="100000"/>
                        </a:lnSpc>
                        <a:spcBef>
                          <a:spcPct val="20000"/>
                        </a:spcBef>
                        <a:spcAft>
                          <a:spcPct val="0"/>
                        </a:spcAft>
                        <a:buClr>
                          <a:schemeClr val="tx1"/>
                        </a:buClr>
                        <a:buSzTx/>
                        <a:buFontTx/>
                        <a:buNone/>
                        <a:tabLst/>
                      </a:pPr>
                      <a:r>
                        <a:rPr kumimoji="0" lang="fa-IR"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rPr>
                        <a:t>تنظيم صورتهاي مالي</a:t>
                      </a:r>
                      <a:endParaRPr kumimoji="0" lang="en-US" alt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B Nazanin"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9274621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1000"/>
                                        <p:tgtEl>
                                          <p:spTgt spid="6146"/>
                                        </p:tgtEl>
                                      </p:cBhvr>
                                    </p:animEffect>
                                  </p:childTnLst>
                                </p:cTn>
                              </p:par>
                            </p:childTnLst>
                          </p:cTn>
                        </p:par>
                        <p:par>
                          <p:cTn id="8" fill="hold" nodeType="afterGroup">
                            <p:stCondLst>
                              <p:cond delay="1000"/>
                            </p:stCondLst>
                            <p:childTnLst>
                              <p:par>
                                <p:cTn id="9" presetID="5" presetClass="entr" presetSubtype="10" fill="hold" nodeType="afterEffect">
                                  <p:stCondLst>
                                    <p:cond delay="0"/>
                                  </p:stCondLst>
                                  <p:childTnLst>
                                    <p:set>
                                      <p:cBhvr>
                                        <p:cTn id="10" dur="1" fill="hold">
                                          <p:stCondLst>
                                            <p:cond delay="0"/>
                                          </p:stCondLst>
                                        </p:cTn>
                                        <p:tgtEl>
                                          <p:spTgt spid="6181"/>
                                        </p:tgtEl>
                                        <p:attrNameLst>
                                          <p:attrName>style.visibility</p:attrName>
                                        </p:attrNameLst>
                                      </p:cBhvr>
                                      <p:to>
                                        <p:strVal val="visible"/>
                                      </p:to>
                                    </p:set>
                                    <p:animEffect transition="in" filter="checkerboard(across)">
                                      <p:cBhvr>
                                        <p:cTn id="11" dur="1000"/>
                                        <p:tgtEl>
                                          <p:spTgt spid="6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00042"/>
            <a:ext cx="8435280" cy="5786478"/>
          </a:xfrm>
        </p:spPr>
        <p:txBody>
          <a:bodyPr>
            <a:noAutofit/>
          </a:bodyPr>
          <a:lstStyle/>
          <a:p>
            <a:pPr algn="r" rtl="1"/>
            <a:r>
              <a:rPr lang="fa-IR" sz="2400" b="1" dirty="0">
                <a:cs typeface="B Zar" panose="00000400000000000000" pitchFamily="2" charset="-78"/>
              </a:rPr>
              <a:t>استانداردهای حسابرسی به عنوان مبنایی برای اظهارنظر حسابرس، وی را ملزم می‌کند نسبت ‌به عاری بودن صورتهای مالی، به عنوان یک مجموعه واحد، از تحریف بااهمیت ناشی از تقلب یا اشتباه </a:t>
            </a:r>
            <a:r>
              <a:rPr lang="fa-IR" sz="2400" b="1" dirty="0">
                <a:solidFill>
                  <a:srgbClr val="FF0000"/>
                </a:solidFill>
                <a:cs typeface="B Zar" panose="00000400000000000000" pitchFamily="2" charset="-78"/>
              </a:rPr>
              <a:t>اطمینان معقول </a:t>
            </a:r>
            <a:r>
              <a:rPr lang="fa-IR" sz="2400" b="1" dirty="0">
                <a:cs typeface="B Zar" panose="00000400000000000000" pitchFamily="2" charset="-78"/>
              </a:rPr>
              <a:t>کسب کند</a:t>
            </a:r>
            <a:r>
              <a:rPr lang="fa-IR" sz="2400" b="1" dirty="0" smtClean="0">
                <a:cs typeface="B Zar" panose="00000400000000000000" pitchFamily="2" charset="-78"/>
              </a:rPr>
              <a:t>.</a:t>
            </a:r>
          </a:p>
          <a:p>
            <a:pPr marL="0" indent="0" algn="r" rtl="1">
              <a:buNone/>
            </a:pPr>
            <a:endParaRPr lang="fa-IR" sz="1600" b="1" dirty="0" smtClean="0">
              <a:cs typeface="B Zar" panose="00000400000000000000" pitchFamily="2" charset="-78"/>
            </a:endParaRPr>
          </a:p>
          <a:p>
            <a:pPr algn="r" rtl="1"/>
            <a:r>
              <a:rPr lang="fa-IR" sz="2400" b="1" dirty="0" smtClean="0">
                <a:solidFill>
                  <a:schemeClr val="accent2">
                    <a:lumMod val="75000"/>
                  </a:schemeClr>
                </a:solidFill>
                <a:cs typeface="B Zar" panose="00000400000000000000" pitchFamily="2" charset="-78"/>
              </a:rPr>
              <a:t> </a:t>
            </a:r>
            <a:r>
              <a:rPr lang="fa-IR" sz="2400" b="1" dirty="0">
                <a:solidFill>
                  <a:schemeClr val="accent2">
                    <a:lumMod val="75000"/>
                  </a:schemeClr>
                </a:solidFill>
                <a:cs typeface="B Zar" panose="00000400000000000000" pitchFamily="2" charset="-78"/>
              </a:rPr>
              <a:t>اطمینان معقول، سطح بالایی از اطمینان است. </a:t>
            </a:r>
            <a:endParaRPr lang="fa-IR" sz="2400" b="1" dirty="0" smtClean="0">
              <a:solidFill>
                <a:schemeClr val="accent2">
                  <a:lumMod val="75000"/>
                </a:schemeClr>
              </a:solidFill>
              <a:cs typeface="B Zar" panose="00000400000000000000" pitchFamily="2" charset="-78"/>
            </a:endParaRPr>
          </a:p>
          <a:p>
            <a:pPr marL="0" indent="0" algn="r" rtl="1">
              <a:buNone/>
            </a:pPr>
            <a:endParaRPr lang="fa-IR" sz="1600" b="1" dirty="0" smtClean="0">
              <a:solidFill>
                <a:schemeClr val="accent2">
                  <a:lumMod val="75000"/>
                </a:schemeClr>
              </a:solidFill>
              <a:cs typeface="B Zar" panose="00000400000000000000" pitchFamily="2" charset="-78"/>
            </a:endParaRPr>
          </a:p>
          <a:p>
            <a:pPr algn="r" rtl="1"/>
            <a:r>
              <a:rPr lang="fa-IR" sz="2400" b="1" dirty="0" smtClean="0">
                <a:cs typeface="B Zar" panose="00000400000000000000" pitchFamily="2" charset="-78"/>
              </a:rPr>
              <a:t>اطمینان </a:t>
            </a:r>
            <a:r>
              <a:rPr lang="fa-IR" sz="2400" b="1" dirty="0">
                <a:cs typeface="B Zar" panose="00000400000000000000" pitchFamily="2" charset="-78"/>
              </a:rPr>
              <a:t>معقول زمانی بدست می‌آید که حسابرس برای کاهش خطر حسابرسی به یک سطح پایین قابل قبول، شواهد حسابرسی کافی و مناسب کسب کند (خطر حسابرسی به معنی اظهارنظر نامناسب حسابرس نسبت به صورتهای مالی حاوی تحریف بااهمیت است). </a:t>
            </a:r>
            <a:endParaRPr lang="fa-IR" sz="2400" b="1" dirty="0" smtClean="0">
              <a:cs typeface="B Zar" panose="00000400000000000000" pitchFamily="2" charset="-78"/>
            </a:endParaRPr>
          </a:p>
          <a:p>
            <a:pPr marL="0" indent="0" algn="r" rtl="1">
              <a:buNone/>
            </a:pPr>
            <a:endParaRPr lang="fa-IR" sz="1800" b="1" dirty="0" smtClean="0">
              <a:cs typeface="B Zar" panose="00000400000000000000" pitchFamily="2" charset="-78"/>
            </a:endParaRPr>
          </a:p>
          <a:p>
            <a:pPr algn="r" rtl="1"/>
            <a:r>
              <a:rPr lang="fa-IR" sz="2400" b="1" dirty="0" smtClean="0">
                <a:cs typeface="B Zar" panose="00000400000000000000" pitchFamily="2" charset="-78"/>
              </a:rPr>
              <a:t>با </a:t>
            </a:r>
            <a:r>
              <a:rPr lang="fa-IR" sz="2400" b="1" dirty="0">
                <a:cs typeface="B Zar" panose="00000400000000000000" pitchFamily="2" charset="-78"/>
              </a:rPr>
              <a:t>این وجود، </a:t>
            </a:r>
            <a:r>
              <a:rPr lang="fa-IR" sz="2400" b="1" dirty="0">
                <a:solidFill>
                  <a:schemeClr val="accent6">
                    <a:lumMod val="75000"/>
                  </a:schemeClr>
                </a:solidFill>
                <a:cs typeface="B Zar" panose="00000400000000000000" pitchFamily="2" charset="-78"/>
              </a:rPr>
              <a:t>اطمینان معقول به منزله اطمینان مطلق نیست</a:t>
            </a:r>
            <a:r>
              <a:rPr lang="fa-IR" sz="2400" b="1" dirty="0">
                <a:cs typeface="B Zar" panose="00000400000000000000" pitchFamily="2" charset="-78"/>
              </a:rPr>
              <a:t>، چرا که به‌ دلیل محدودیتهای ذاتی حسابرسی بسیاری از شواهد حسابرسی که حسابرس از آنها برای نتیجه‌گیری و اظهارنظر استفاده می‌کند، قطعی نیست بلکه متقاعدکننده می‌باشد. </a:t>
            </a:r>
            <a:endParaRPr lang="en-US" sz="2400" dirty="0">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5</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fa-IR" sz="3600" b="1" dirty="0" smtClean="0">
                <a:cs typeface="B Titr" panose="00000700000000000000" pitchFamily="2" charset="-78"/>
              </a:rPr>
              <a:t>اهمیت در حسابرسی</a:t>
            </a:r>
            <a:endParaRPr lang="en-US" sz="3600" b="1" dirty="0">
              <a:cs typeface="B Titr" panose="00000700000000000000" pitchFamily="2" charset="-78"/>
            </a:endParaRPr>
          </a:p>
        </p:txBody>
      </p:sp>
      <p:sp>
        <p:nvSpPr>
          <p:cNvPr id="3" name="Content Placeholder 2"/>
          <p:cNvSpPr>
            <a:spLocks noGrp="1"/>
          </p:cNvSpPr>
          <p:nvPr>
            <p:ph idx="1"/>
          </p:nvPr>
        </p:nvSpPr>
        <p:spPr>
          <a:xfrm>
            <a:off x="323528" y="1214422"/>
            <a:ext cx="8363272" cy="5500726"/>
          </a:xfrm>
        </p:spPr>
        <p:txBody>
          <a:bodyPr>
            <a:noAutofit/>
          </a:bodyPr>
          <a:lstStyle/>
          <a:p>
            <a:pPr algn="r" rtl="1">
              <a:lnSpc>
                <a:spcPct val="120000"/>
              </a:lnSpc>
            </a:pPr>
            <a:r>
              <a:rPr lang="fa-IR" sz="2000" b="1" dirty="0">
                <a:cs typeface="B Zar" panose="00000400000000000000" pitchFamily="2" charset="-78"/>
              </a:rPr>
              <a:t>حسابرس از مفهوم اهمیت در برنامه‌ریزی و اجرای عملیات حسابرسی و در ارزیابی اثر تحریفهای شناسایی شده بر حسابرسی و نیز اثر تحریفهای اصلاح نشده (در صورت وجود) بر صورتهای مالی، استفاده می‌کند</a:t>
            </a:r>
            <a:r>
              <a:rPr lang="fa-IR" sz="2000" b="1" dirty="0" smtClean="0">
                <a:cs typeface="B Zar" panose="00000400000000000000" pitchFamily="2" charset="-78"/>
              </a:rPr>
              <a:t>.</a:t>
            </a:r>
          </a:p>
          <a:p>
            <a:pPr algn="r" rtl="1">
              <a:lnSpc>
                <a:spcPct val="120000"/>
              </a:lnSpc>
            </a:pPr>
            <a:endParaRPr lang="fa-IR" sz="2000" b="1" dirty="0" smtClean="0">
              <a:cs typeface="B Zar" panose="00000400000000000000" pitchFamily="2" charset="-78"/>
            </a:endParaRPr>
          </a:p>
          <a:p>
            <a:pPr algn="r" rtl="1">
              <a:lnSpc>
                <a:spcPct val="120000"/>
              </a:lnSpc>
            </a:pPr>
            <a:r>
              <a:rPr lang="fa-IR" sz="2000" b="1" dirty="0" smtClean="0">
                <a:cs typeface="B Zar" panose="00000400000000000000" pitchFamily="2" charset="-78"/>
              </a:rPr>
              <a:t> </a:t>
            </a:r>
            <a:r>
              <a:rPr lang="fa-IR" sz="2000" b="1" dirty="0">
                <a:cs typeface="B Zar" panose="00000400000000000000" pitchFamily="2" charset="-78"/>
              </a:rPr>
              <a:t>به طور کلی، تحریفها، شامل اطلاعات حذف شده یا از قلم افتاده، زمانی بااهمیت تلقی می‌شود که به طور معقول انتظار رود، به تنهایی یا در مجموع‌، </a:t>
            </a:r>
            <a:r>
              <a:rPr lang="fa-IR" sz="2000" b="1" dirty="0">
                <a:solidFill>
                  <a:srgbClr val="FF0000"/>
                </a:solidFill>
                <a:cs typeface="B Zar" panose="00000400000000000000" pitchFamily="2" charset="-78"/>
              </a:rPr>
              <a:t>بر تصمیمات اقتصادی استفاده‌کنندگان که برمبنای صورتهای مالی اتخاذ می‌شود، اثر گذارد. </a:t>
            </a:r>
            <a:endParaRPr lang="fa-IR" sz="2000" b="1" dirty="0" smtClean="0">
              <a:solidFill>
                <a:srgbClr val="FF0000"/>
              </a:solidFill>
              <a:cs typeface="B Zar" panose="00000400000000000000" pitchFamily="2" charset="-78"/>
            </a:endParaRPr>
          </a:p>
          <a:p>
            <a:pPr algn="r" rtl="1">
              <a:lnSpc>
                <a:spcPct val="120000"/>
              </a:lnSpc>
            </a:pPr>
            <a:endParaRPr lang="fa-IR" sz="2000" b="1" dirty="0" smtClean="0">
              <a:solidFill>
                <a:srgbClr val="FF0000"/>
              </a:solidFill>
              <a:cs typeface="B Zar" panose="00000400000000000000" pitchFamily="2" charset="-78"/>
            </a:endParaRPr>
          </a:p>
          <a:p>
            <a:pPr algn="r" rtl="1">
              <a:lnSpc>
                <a:spcPct val="120000"/>
              </a:lnSpc>
            </a:pPr>
            <a:r>
              <a:rPr lang="fa-IR" sz="2000" b="1" dirty="0" smtClean="0">
                <a:cs typeface="B Zar" panose="00000400000000000000" pitchFamily="2" charset="-78"/>
              </a:rPr>
              <a:t>قضاوت </a:t>
            </a:r>
            <a:r>
              <a:rPr lang="fa-IR" sz="2000" b="1" dirty="0">
                <a:cs typeface="B Zar" panose="00000400000000000000" pitchFamily="2" charset="-78"/>
              </a:rPr>
              <a:t>درباره اهمیت، با توجه به شرایط موجود صورت می‌گیرد و تحت تأثیر درک حسابرس از نیازهای اطلاعات مالی استفاده‌کنندگان صورتهای مالی و میزان یا ماهیت تحریف یا هر دو قرار می‌گیرد. حسابرس نسبت به صورتهای مالی به عنوان یک مجموعه واحد اظهارنظر می‌کند و بنابراین، در قبال کشف تحریفهایی که به تنهایی یا در مجموع بر صورتهای مالی به عنوان یک مجموعه واحد اثر بااهمیتی نمی‌گذارد، مسئولیتی ندارد</a:t>
            </a:r>
            <a:r>
              <a:rPr lang="fa-IR" sz="2000" b="1" dirty="0" smtClean="0">
                <a:cs typeface="B Zar" panose="00000400000000000000" pitchFamily="2" charset="-78"/>
              </a:rPr>
              <a:t>.</a:t>
            </a:r>
            <a:endParaRPr lang="en-US" sz="2000" dirty="0">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6</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smtClean="0">
                <a:cs typeface="B Zar" panose="00000400000000000000" pitchFamily="2" charset="-78"/>
              </a:rPr>
              <a:t>برخی اصطلاحات</a:t>
            </a:r>
            <a:endParaRPr lang="en-US" sz="3200" b="1" dirty="0">
              <a:cs typeface="B Zar" panose="00000400000000000000" pitchFamily="2" charset="-78"/>
            </a:endParaRPr>
          </a:p>
        </p:txBody>
      </p:sp>
      <p:sp>
        <p:nvSpPr>
          <p:cNvPr id="3" name="Content Placeholder 2"/>
          <p:cNvSpPr>
            <a:spLocks noGrp="1"/>
          </p:cNvSpPr>
          <p:nvPr>
            <p:ph idx="1"/>
          </p:nvPr>
        </p:nvSpPr>
        <p:spPr>
          <a:xfrm>
            <a:off x="611560" y="1357298"/>
            <a:ext cx="8075240" cy="4768865"/>
          </a:xfrm>
        </p:spPr>
        <p:txBody>
          <a:bodyPr>
            <a:normAutofit/>
          </a:bodyPr>
          <a:lstStyle/>
          <a:p>
            <a:pPr algn="just" rtl="1"/>
            <a:r>
              <a:rPr lang="fa-IR" sz="2400" b="1" dirty="0">
                <a:solidFill>
                  <a:schemeClr val="bg2">
                    <a:lumMod val="25000"/>
                  </a:schemeClr>
                </a:solidFill>
                <a:cs typeface="B Zar" panose="00000400000000000000" pitchFamily="2" charset="-78"/>
              </a:rPr>
              <a:t>ارکان راهبری – شخص یا اشخاصی که مسئول هدایت راهبردی، پاسخگویی و نظارت‌ بر واحد تجاری شامل نظارت بر فرایند گزارشگری مالی، هستند. در اغلب واحدهای تجاری منظور از این اصطلاح، هیئت‌مدیره است، لیکن بسته به ساختار تشکیلاتی و حقوقی واحد تجاری، ممکن است شامل کمیته حسابرسی، هیئت‌امنا، هیئت‌عامل یا سایر ارکان مشابه باشد.</a:t>
            </a:r>
            <a:endParaRPr lang="en-US" sz="2400" b="1" dirty="0">
              <a:solidFill>
                <a:schemeClr val="bg2">
                  <a:lumMod val="25000"/>
                </a:schemeClr>
              </a:solidFill>
              <a:cs typeface="B Zar" panose="00000400000000000000" pitchFamily="2" charset="-78"/>
            </a:endParaRPr>
          </a:p>
          <a:p>
            <a:pPr algn="just" rtl="1"/>
            <a:r>
              <a:rPr lang="fa-IR" sz="2400" b="1" dirty="0">
                <a:solidFill>
                  <a:schemeClr val="accent1">
                    <a:lumMod val="50000"/>
                  </a:schemeClr>
                </a:solidFill>
                <a:cs typeface="B Zar" panose="00000400000000000000" pitchFamily="2" charset="-78"/>
              </a:rPr>
              <a:t>ب.	اطلاعات مالی تاریخی- اطلاعاتی که در قالب اصطلاحات مالی درباره یک واحد تجاری ارائه می‌شود و اساساً از سیستم حسابداری آن واحد تجاری درباره رویدادهای اقتصادی دوره‌های زمانی گذشته یا شرایط و اوضاع اقتصادی در مقاطعی از زمان در گذشته بدست می‌آید.</a:t>
            </a:r>
            <a:endParaRPr lang="en-US" sz="2400" b="1" dirty="0">
              <a:solidFill>
                <a:schemeClr val="accent1">
                  <a:lumMod val="50000"/>
                </a:schemeClr>
              </a:solidFill>
              <a:cs typeface="B Zar" panose="00000400000000000000" pitchFamily="2" charset="-78"/>
            </a:endParaRPr>
          </a:p>
          <a:p>
            <a:pPr algn="just" rtl="1"/>
            <a:r>
              <a:rPr lang="fa-IR" sz="2400" b="1" dirty="0">
                <a:solidFill>
                  <a:schemeClr val="accent4">
                    <a:lumMod val="50000"/>
                  </a:schemeClr>
                </a:solidFill>
                <a:cs typeface="B Zar" panose="00000400000000000000" pitchFamily="2" charset="-78"/>
              </a:rPr>
              <a:t>پ.	اطمینان معقول- یک سطح اطمینان بالا (نه مطلق) در رابطه با حسابرسی صورتهای مالی.</a:t>
            </a:r>
            <a:endParaRPr lang="en-US" sz="2400" b="1" dirty="0">
              <a:solidFill>
                <a:schemeClr val="accent4">
                  <a:lumMod val="50000"/>
                </a:schemeClr>
              </a:solidFill>
              <a:cs typeface="B Zar" panose="00000400000000000000" pitchFamily="2" charset="-78"/>
            </a:endParaRPr>
          </a:p>
          <a:p>
            <a:pPr algn="just"/>
            <a:endParaRPr lang="en-US" sz="2400" dirty="0">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cs typeface="B Zar" panose="00000400000000000000" pitchFamily="2" charset="-78"/>
              </a:rPr>
              <a:pPr/>
              <a:t>7</a:t>
            </a:fld>
            <a:endParaRPr lang="en-US">
              <a:cs typeface="B Zar" panose="00000400000000000000" pitchFamily="2" charset="-78"/>
            </a:endParaRPr>
          </a:p>
        </p:txBody>
      </p:sp>
      <p:sp>
        <p:nvSpPr>
          <p:cNvPr id="5" name="Footer Placeholder 4"/>
          <p:cNvSpPr>
            <a:spLocks noGrp="1"/>
          </p:cNvSpPr>
          <p:nvPr>
            <p:ph type="ftr" sz="quarter" idx="11"/>
          </p:nvPr>
        </p:nvSpPr>
        <p:spPr/>
        <p:txBody>
          <a:bodyPr/>
          <a:lstStyle/>
          <a:p>
            <a:endParaRPr lang="en-US">
              <a:cs typeface="B Zar" panose="00000400000000000000"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smtClean="0">
                <a:cs typeface="B Titr" panose="00000700000000000000" pitchFamily="2" charset="-78"/>
              </a:rPr>
              <a:t>برخی اصطلاحات</a:t>
            </a:r>
            <a:endParaRPr lang="en-US" sz="3200" b="1" dirty="0">
              <a:cs typeface="B Titr" panose="00000700000000000000" pitchFamily="2" charset="-78"/>
            </a:endParaRPr>
          </a:p>
        </p:txBody>
      </p:sp>
      <p:sp>
        <p:nvSpPr>
          <p:cNvPr id="3" name="Content Placeholder 2"/>
          <p:cNvSpPr>
            <a:spLocks noGrp="1"/>
          </p:cNvSpPr>
          <p:nvPr>
            <p:ph idx="1"/>
          </p:nvPr>
        </p:nvSpPr>
        <p:spPr>
          <a:xfrm>
            <a:off x="457200" y="1357298"/>
            <a:ext cx="8229600" cy="4768865"/>
          </a:xfrm>
        </p:spPr>
        <p:txBody>
          <a:bodyPr>
            <a:noAutofit/>
          </a:bodyPr>
          <a:lstStyle/>
          <a:p>
            <a:pPr algn="just" rtl="1"/>
            <a:r>
              <a:rPr lang="fa-IR" sz="2200" b="1" dirty="0">
                <a:solidFill>
                  <a:schemeClr val="accent6">
                    <a:lumMod val="50000"/>
                  </a:schemeClr>
                </a:solidFill>
                <a:cs typeface="B Titr" panose="00000700000000000000" pitchFamily="2" charset="-78"/>
              </a:rPr>
              <a:t>تحریف- هرگونه مغایرت بین مبلغ، نحوه طبقه‌بندی، ارائه یا افشای یک قلم گزارش شده </a:t>
            </a:r>
            <a:r>
              <a:rPr lang="fa-IR" sz="2200" b="1" u="sng" dirty="0">
                <a:solidFill>
                  <a:schemeClr val="accent6">
                    <a:lumMod val="50000"/>
                  </a:schemeClr>
                </a:solidFill>
                <a:cs typeface="B Titr" panose="00000700000000000000" pitchFamily="2" charset="-78"/>
              </a:rPr>
              <a:t>در صورتهای مالی </a:t>
            </a:r>
            <a:r>
              <a:rPr lang="fa-IR" sz="2200" b="1" dirty="0">
                <a:solidFill>
                  <a:schemeClr val="accent6">
                    <a:lumMod val="50000"/>
                  </a:schemeClr>
                </a:solidFill>
                <a:cs typeface="B Titr" panose="00000700000000000000" pitchFamily="2" charset="-78"/>
              </a:rPr>
              <a:t>و مبلغ، نحوه طبقه‌بندی، ارائه یا افشای آن قلم طبق الزامات </a:t>
            </a:r>
            <a:r>
              <a:rPr lang="fa-IR" sz="2200" b="1" u="sng" dirty="0">
                <a:solidFill>
                  <a:schemeClr val="accent6">
                    <a:lumMod val="50000"/>
                  </a:schemeClr>
                </a:solidFill>
                <a:cs typeface="B Titr" panose="00000700000000000000" pitchFamily="2" charset="-78"/>
              </a:rPr>
              <a:t>چارچوب گزارشگری مالی </a:t>
            </a:r>
            <a:r>
              <a:rPr lang="fa-IR" sz="2200" b="1" dirty="0">
                <a:solidFill>
                  <a:schemeClr val="accent6">
                    <a:lumMod val="50000"/>
                  </a:schemeClr>
                </a:solidFill>
                <a:cs typeface="B Titr" panose="00000700000000000000" pitchFamily="2" charset="-78"/>
              </a:rPr>
              <a:t>مربوط. تحریفها می‌تواند ناشی </a:t>
            </a:r>
            <a:r>
              <a:rPr lang="fa-IR" sz="2200" b="1" u="sng" dirty="0">
                <a:solidFill>
                  <a:schemeClr val="accent6">
                    <a:lumMod val="50000"/>
                  </a:schemeClr>
                </a:solidFill>
                <a:cs typeface="B Titr" panose="00000700000000000000" pitchFamily="2" charset="-78"/>
              </a:rPr>
              <a:t>از اشتباه یا تقلب </a:t>
            </a:r>
            <a:r>
              <a:rPr lang="fa-IR" sz="2200" b="1" dirty="0">
                <a:solidFill>
                  <a:schemeClr val="accent6">
                    <a:lumMod val="50000"/>
                  </a:schemeClr>
                </a:solidFill>
                <a:cs typeface="B Titr" panose="00000700000000000000" pitchFamily="2" charset="-78"/>
              </a:rPr>
              <a:t>باشد. در مواردی که حسابرس نسبت‌به اینکه آیا صورتهای مالی از تمام جنبه‌های بااهمیت به نحو مطلوب ارائه شده است یا خیر، اظهارنظر می‌کند، تحریفها همچنین شامل آن بخش از تعدیلات در مبالغ، نحوه طبقه‌بندی‌، ارائه یا موارد افشا است که به قضاوت حسابرس، اعمال آن برای ارائه مطلوب صورتهای مالی از تمام جنبه‌های بااهمیت ضروری است</a:t>
            </a:r>
            <a:r>
              <a:rPr lang="fa-IR" sz="2200" b="1" dirty="0" smtClean="0">
                <a:solidFill>
                  <a:schemeClr val="accent6">
                    <a:lumMod val="50000"/>
                  </a:schemeClr>
                </a:solidFill>
                <a:cs typeface="B Titr" panose="00000700000000000000" pitchFamily="2" charset="-78"/>
              </a:rPr>
              <a:t>.</a:t>
            </a:r>
          </a:p>
          <a:p>
            <a:pPr algn="just" rtl="1"/>
            <a:endParaRPr lang="en-US" sz="2800" b="1" dirty="0">
              <a:solidFill>
                <a:schemeClr val="accent6">
                  <a:lumMod val="50000"/>
                </a:schemeClr>
              </a:solidFill>
              <a:cs typeface="B Titr" panose="00000700000000000000" pitchFamily="2" charset="-78"/>
            </a:endParaRPr>
          </a:p>
          <a:p>
            <a:pPr algn="just" rtl="1"/>
            <a:r>
              <a:rPr lang="fa-IR" sz="2200" b="1" dirty="0" smtClean="0">
                <a:cs typeface="B Titr" panose="00000700000000000000" pitchFamily="2" charset="-78"/>
              </a:rPr>
              <a:t>تردید </a:t>
            </a:r>
            <a:r>
              <a:rPr lang="fa-IR" sz="2200" b="1" dirty="0">
                <a:cs typeface="B Titr" panose="00000700000000000000" pitchFamily="2" charset="-78"/>
              </a:rPr>
              <a:t>حرفه‌ای- نگرشی که متضمن یک ذهن پرسشگر (هشیاری نسبت به شرایطی که می‌تواند نشانه تحریف ناشی از تقلب یا اشتباه باشد) و ارزیابی نقادانه شواهد حسابرسی است.</a:t>
            </a:r>
            <a:endParaRPr lang="en-US" sz="2200" b="1" dirty="0">
              <a:cs typeface="B Titr" panose="00000700000000000000" pitchFamily="2" charset="-78"/>
            </a:endParaRPr>
          </a:p>
          <a:p>
            <a:pPr algn="just"/>
            <a:endParaRPr lang="en-US" sz="2200" dirty="0">
              <a:cs typeface="B Titr" panose="000007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8</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smtClean="0">
                <a:cs typeface="B Titr" panose="00000700000000000000" pitchFamily="2" charset="-78"/>
              </a:rPr>
              <a:t>برخی اصطلاحات</a:t>
            </a:r>
            <a:endParaRPr lang="en-US" sz="3200" b="1" dirty="0">
              <a:cs typeface="B Titr" panose="00000700000000000000" pitchFamily="2" charset="-78"/>
            </a:endParaRPr>
          </a:p>
        </p:txBody>
      </p:sp>
      <p:sp>
        <p:nvSpPr>
          <p:cNvPr id="3" name="Content Placeholder 2"/>
          <p:cNvSpPr>
            <a:spLocks noGrp="1"/>
          </p:cNvSpPr>
          <p:nvPr>
            <p:ph idx="1"/>
          </p:nvPr>
        </p:nvSpPr>
        <p:spPr>
          <a:xfrm>
            <a:off x="611560" y="1357298"/>
            <a:ext cx="8075240" cy="4768865"/>
          </a:xfrm>
        </p:spPr>
        <p:txBody>
          <a:bodyPr>
            <a:noAutofit/>
          </a:bodyPr>
          <a:lstStyle/>
          <a:p>
            <a:pPr algn="just" rtl="1"/>
            <a:r>
              <a:rPr lang="fa-IR" sz="2200" b="1" dirty="0">
                <a:solidFill>
                  <a:schemeClr val="accent6">
                    <a:lumMod val="50000"/>
                  </a:schemeClr>
                </a:solidFill>
                <a:cs typeface="B Titr" panose="00000700000000000000" pitchFamily="2" charset="-78"/>
              </a:rPr>
              <a:t>چارچوب گزارشگری مالی مربوط- چارچوب گزارشگری مالی که توسط مدیران اجرایی و در موارد مقتضی، ارکان راهبری واحد تجاری برای تهیه صورتهای مالی انتخاب شده و با توجه به ماهیت واحد تجاری و هدف صورتهای مالی، قابل پذیرش است یا به موجب قانون یا مقررات الزامی شده است.</a:t>
            </a:r>
          </a:p>
          <a:p>
            <a:pPr algn="just" rtl="1"/>
            <a:endParaRPr lang="fa-IR" sz="2200" b="1" dirty="0">
              <a:cs typeface="B Zar" panose="00000400000000000000" pitchFamily="2" charset="-78"/>
            </a:endParaRPr>
          </a:p>
          <a:p>
            <a:pPr algn="just" rtl="1"/>
            <a:r>
              <a:rPr lang="fa-IR" sz="2200" b="1" dirty="0" smtClean="0">
                <a:cs typeface="B Zar" panose="00000400000000000000" pitchFamily="2" charset="-78"/>
              </a:rPr>
              <a:t>حسابرس- </a:t>
            </a:r>
            <a:r>
              <a:rPr lang="fa-IR" sz="2200" b="1" dirty="0">
                <a:cs typeface="B Zar" panose="00000400000000000000" pitchFamily="2" charset="-78"/>
              </a:rPr>
              <a:t>شخص یا اشخاصی که حسابرسی را انجام می‌دهند و معمولاً شامل مدیر مسئول کار یا دیگر اعضای تیم حسابرسی، یا مؤسسه حسابرسی است. در استانداردهای حسابرسی چنانچه انجام الزام یا مسئولیتی توسط مدیر مسئول کار مدنظر باشد، از اصطلاح ”مدیر مسئول کار“ به جای ”حسابرس“ استفاده می‌شود. در بخش عمومی بسته به مورد از اصطلاحات معادل ”مدیرمسئول کار“ و ”مؤسسه حسابرسی“ برای این منظور استفاده می‌شود.</a:t>
            </a:r>
            <a:endParaRPr lang="en-US" sz="2200" b="1" dirty="0">
              <a:cs typeface="B Zar" panose="00000400000000000000" pitchFamily="2" charset="-78"/>
            </a:endParaRPr>
          </a:p>
          <a:p>
            <a:pPr algn="just"/>
            <a:endParaRPr lang="en-US" sz="2200" dirty="0">
              <a:cs typeface="B Zar" panose="00000400000000000000" pitchFamily="2" charset="-78"/>
            </a:endParaRPr>
          </a:p>
        </p:txBody>
      </p:sp>
      <p:sp>
        <p:nvSpPr>
          <p:cNvPr id="4" name="Slide Number Placeholder 3"/>
          <p:cNvSpPr>
            <a:spLocks noGrp="1"/>
          </p:cNvSpPr>
          <p:nvPr>
            <p:ph type="sldNum" sz="quarter" idx="12"/>
          </p:nvPr>
        </p:nvSpPr>
        <p:spPr/>
        <p:txBody>
          <a:bodyPr/>
          <a:lstStyle/>
          <a:p>
            <a:fld id="{A8DED99C-86B1-401E-8C96-EF8C412CDFC0}" type="slidenum">
              <a:rPr lang="en-US" smtClean="0"/>
              <a:pPr/>
              <a:t>9</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11469</TotalTime>
  <Words>2003</Words>
  <Application>Microsoft Office PowerPoint</Application>
  <PresentationFormat>On-screen Show (4:3)</PresentationFormat>
  <Paragraphs>160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استاندارد حسابرسی 200 اهداف کلی حسابرس مستقل و انجام حسابرسی طبق استانداردهای حسابرسی </vt:lpstr>
      <vt:lpstr>PowerPoint Presentation</vt:lpstr>
      <vt:lpstr>PowerPoint Presentation</vt:lpstr>
      <vt:lpstr>مثالهايي از خدمات حسابداران رسمي</vt:lpstr>
      <vt:lpstr>PowerPoint Presentation</vt:lpstr>
      <vt:lpstr>اهمیت در حسابرسی</vt:lpstr>
      <vt:lpstr>برخی اصطلاحات</vt:lpstr>
      <vt:lpstr>برخی اصطلاحات</vt:lpstr>
      <vt:lpstr>برخی اصطلاحات</vt:lpstr>
      <vt:lpstr>برخی اصطلاحات</vt:lpstr>
      <vt:lpstr>برخی اصطلاحات</vt:lpstr>
      <vt:lpstr>برخی اصطلاحات</vt:lpstr>
      <vt:lpstr>برخی اصطلاحات</vt:lpstr>
      <vt:lpstr>PowerPoint Presentation</vt:lpstr>
      <vt:lpstr>PowerPoint Presentation</vt:lpstr>
      <vt:lpstr>PowerPoint Presentation</vt:lpstr>
      <vt:lpstr>ترديد حرفه اي</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استاندارد حسابرسی 200 اهداف کلی حسابرس مستقل و انجام حسابرسی طبق استانداردهای حسابرسی </dc:title>
  <dc:creator>perfect</dc:creator>
  <cp:lastModifiedBy>Khozein</cp:lastModifiedBy>
  <cp:revision>91</cp:revision>
  <cp:lastPrinted>2013-09-26T15:02:57Z</cp:lastPrinted>
  <dcterms:created xsi:type="dcterms:W3CDTF">2013-08-29T17:03:04Z</dcterms:created>
  <dcterms:modified xsi:type="dcterms:W3CDTF">2015-10-02T20:26:48Z</dcterms:modified>
</cp:coreProperties>
</file>