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66" r:id="rId3"/>
    <p:sldId id="281" r:id="rId4"/>
    <p:sldId id="265" r:id="rId5"/>
    <p:sldId id="267" r:id="rId6"/>
    <p:sldId id="268" r:id="rId7"/>
    <p:sldId id="270" r:id="rId8"/>
    <p:sldId id="274" r:id="rId9"/>
    <p:sldId id="271" r:id="rId10"/>
    <p:sldId id="273" r:id="rId11"/>
    <p:sldId id="272" r:id="rId12"/>
    <p:sldId id="276" r:id="rId13"/>
    <p:sldId id="275" r:id="rId14"/>
    <p:sldId id="282" r:id="rId15"/>
    <p:sldId id="277" r:id="rId16"/>
    <p:sldId id="280" r:id="rId17"/>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70" d="100"/>
          <a:sy n="70" d="100"/>
        </p:scale>
        <p:origin x="138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fa-I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fa-IR"/>
          </a:p>
        </p:txBody>
      </p:sp>
      <p:sp>
        <p:nvSpPr>
          <p:cNvPr id="4" name="Date Placeholder 3"/>
          <p:cNvSpPr>
            <a:spLocks noGrp="1"/>
          </p:cNvSpPr>
          <p:nvPr>
            <p:ph type="dt" sz="half" idx="10"/>
          </p:nvPr>
        </p:nvSpPr>
        <p:spPr/>
        <p:txBody>
          <a:bodyPr/>
          <a:lstStyle/>
          <a:p>
            <a:fld id="{30FA84DC-682D-4D47-A2A1-914409561B53}" type="datetimeFigureOut">
              <a:rPr lang="fa-IR" smtClean="0"/>
              <a:pPr/>
              <a:t>07/17/1437</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52FF1009-3492-405D-92D4-F796225EA2E7}" type="slidenum">
              <a:rPr lang="fa-IR" smtClean="0"/>
              <a:pPr/>
              <a:t>‹#›</a:t>
            </a:fld>
            <a:endParaRPr lang="fa-IR"/>
          </a:p>
        </p:txBody>
      </p:sp>
    </p:spTree>
    <p:extLst>
      <p:ext uri="{BB962C8B-B14F-4D97-AF65-F5344CB8AC3E}">
        <p14:creationId xmlns:p14="http://schemas.microsoft.com/office/powerpoint/2010/main" val="13031825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30FA84DC-682D-4D47-A2A1-914409561B53}" type="datetimeFigureOut">
              <a:rPr lang="fa-IR" smtClean="0"/>
              <a:pPr/>
              <a:t>07/17/1437</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52FF1009-3492-405D-92D4-F796225EA2E7}" type="slidenum">
              <a:rPr lang="fa-IR" smtClean="0"/>
              <a:pPr/>
              <a:t>‹#›</a:t>
            </a:fld>
            <a:endParaRPr lang="fa-IR"/>
          </a:p>
        </p:txBody>
      </p:sp>
    </p:spTree>
    <p:extLst>
      <p:ext uri="{BB962C8B-B14F-4D97-AF65-F5344CB8AC3E}">
        <p14:creationId xmlns:p14="http://schemas.microsoft.com/office/powerpoint/2010/main" val="23174348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fa-I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30FA84DC-682D-4D47-A2A1-914409561B53}" type="datetimeFigureOut">
              <a:rPr lang="fa-IR" smtClean="0"/>
              <a:pPr/>
              <a:t>07/17/1437</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52FF1009-3492-405D-92D4-F796225EA2E7}" type="slidenum">
              <a:rPr lang="fa-IR" smtClean="0"/>
              <a:pPr/>
              <a:t>‹#›</a:t>
            </a:fld>
            <a:endParaRPr lang="fa-IR"/>
          </a:p>
        </p:txBody>
      </p:sp>
    </p:spTree>
    <p:extLst>
      <p:ext uri="{BB962C8B-B14F-4D97-AF65-F5344CB8AC3E}">
        <p14:creationId xmlns:p14="http://schemas.microsoft.com/office/powerpoint/2010/main" val="18461851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30FA84DC-682D-4D47-A2A1-914409561B53}" type="datetimeFigureOut">
              <a:rPr lang="fa-IR" smtClean="0"/>
              <a:pPr/>
              <a:t>07/17/1437</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52FF1009-3492-405D-92D4-F796225EA2E7}" type="slidenum">
              <a:rPr lang="fa-IR" smtClean="0"/>
              <a:pPr/>
              <a:t>‹#›</a:t>
            </a:fld>
            <a:endParaRPr lang="fa-IR"/>
          </a:p>
        </p:txBody>
      </p:sp>
    </p:spTree>
    <p:extLst>
      <p:ext uri="{BB962C8B-B14F-4D97-AF65-F5344CB8AC3E}">
        <p14:creationId xmlns:p14="http://schemas.microsoft.com/office/powerpoint/2010/main" val="30315871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fa-I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0FA84DC-682D-4D47-A2A1-914409561B53}" type="datetimeFigureOut">
              <a:rPr lang="fa-IR" smtClean="0"/>
              <a:pPr/>
              <a:t>07/17/1437</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52FF1009-3492-405D-92D4-F796225EA2E7}" type="slidenum">
              <a:rPr lang="fa-IR" smtClean="0"/>
              <a:pPr/>
              <a:t>‹#›</a:t>
            </a:fld>
            <a:endParaRPr lang="fa-IR"/>
          </a:p>
        </p:txBody>
      </p:sp>
    </p:spTree>
    <p:extLst>
      <p:ext uri="{BB962C8B-B14F-4D97-AF65-F5344CB8AC3E}">
        <p14:creationId xmlns:p14="http://schemas.microsoft.com/office/powerpoint/2010/main" val="30689386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Date Placeholder 4"/>
          <p:cNvSpPr>
            <a:spLocks noGrp="1"/>
          </p:cNvSpPr>
          <p:nvPr>
            <p:ph type="dt" sz="half" idx="10"/>
          </p:nvPr>
        </p:nvSpPr>
        <p:spPr/>
        <p:txBody>
          <a:bodyPr/>
          <a:lstStyle/>
          <a:p>
            <a:fld id="{30FA84DC-682D-4D47-A2A1-914409561B53}" type="datetimeFigureOut">
              <a:rPr lang="fa-IR" smtClean="0"/>
              <a:pPr/>
              <a:t>07/17/1437</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52FF1009-3492-405D-92D4-F796225EA2E7}" type="slidenum">
              <a:rPr lang="fa-IR" smtClean="0"/>
              <a:pPr/>
              <a:t>‹#›</a:t>
            </a:fld>
            <a:endParaRPr lang="fa-IR"/>
          </a:p>
        </p:txBody>
      </p:sp>
    </p:spTree>
    <p:extLst>
      <p:ext uri="{BB962C8B-B14F-4D97-AF65-F5344CB8AC3E}">
        <p14:creationId xmlns:p14="http://schemas.microsoft.com/office/powerpoint/2010/main" val="19011056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fa-I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7" name="Date Placeholder 6"/>
          <p:cNvSpPr>
            <a:spLocks noGrp="1"/>
          </p:cNvSpPr>
          <p:nvPr>
            <p:ph type="dt" sz="half" idx="10"/>
          </p:nvPr>
        </p:nvSpPr>
        <p:spPr/>
        <p:txBody>
          <a:bodyPr/>
          <a:lstStyle/>
          <a:p>
            <a:fld id="{30FA84DC-682D-4D47-A2A1-914409561B53}" type="datetimeFigureOut">
              <a:rPr lang="fa-IR" smtClean="0"/>
              <a:pPr/>
              <a:t>07/17/1437</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52FF1009-3492-405D-92D4-F796225EA2E7}" type="slidenum">
              <a:rPr lang="fa-IR" smtClean="0"/>
              <a:pPr/>
              <a:t>‹#›</a:t>
            </a:fld>
            <a:endParaRPr lang="fa-IR"/>
          </a:p>
        </p:txBody>
      </p:sp>
    </p:spTree>
    <p:extLst>
      <p:ext uri="{BB962C8B-B14F-4D97-AF65-F5344CB8AC3E}">
        <p14:creationId xmlns:p14="http://schemas.microsoft.com/office/powerpoint/2010/main" val="39539920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Date Placeholder 2"/>
          <p:cNvSpPr>
            <a:spLocks noGrp="1"/>
          </p:cNvSpPr>
          <p:nvPr>
            <p:ph type="dt" sz="half" idx="10"/>
          </p:nvPr>
        </p:nvSpPr>
        <p:spPr/>
        <p:txBody>
          <a:bodyPr/>
          <a:lstStyle/>
          <a:p>
            <a:fld id="{30FA84DC-682D-4D47-A2A1-914409561B53}" type="datetimeFigureOut">
              <a:rPr lang="fa-IR" smtClean="0"/>
              <a:pPr/>
              <a:t>07/17/1437</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52FF1009-3492-405D-92D4-F796225EA2E7}" type="slidenum">
              <a:rPr lang="fa-IR" smtClean="0"/>
              <a:pPr/>
              <a:t>‹#›</a:t>
            </a:fld>
            <a:endParaRPr lang="fa-IR"/>
          </a:p>
        </p:txBody>
      </p:sp>
    </p:spTree>
    <p:extLst>
      <p:ext uri="{BB962C8B-B14F-4D97-AF65-F5344CB8AC3E}">
        <p14:creationId xmlns:p14="http://schemas.microsoft.com/office/powerpoint/2010/main" val="3441712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0FA84DC-682D-4D47-A2A1-914409561B53}" type="datetimeFigureOut">
              <a:rPr lang="fa-IR" smtClean="0"/>
              <a:pPr/>
              <a:t>07/17/1437</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52FF1009-3492-405D-92D4-F796225EA2E7}" type="slidenum">
              <a:rPr lang="fa-IR" smtClean="0"/>
              <a:pPr/>
              <a:t>‹#›</a:t>
            </a:fld>
            <a:endParaRPr lang="fa-IR"/>
          </a:p>
        </p:txBody>
      </p:sp>
    </p:spTree>
    <p:extLst>
      <p:ext uri="{BB962C8B-B14F-4D97-AF65-F5344CB8AC3E}">
        <p14:creationId xmlns:p14="http://schemas.microsoft.com/office/powerpoint/2010/main" val="32259350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fa-I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0FA84DC-682D-4D47-A2A1-914409561B53}" type="datetimeFigureOut">
              <a:rPr lang="fa-IR" smtClean="0"/>
              <a:pPr/>
              <a:t>07/17/1437</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52FF1009-3492-405D-92D4-F796225EA2E7}" type="slidenum">
              <a:rPr lang="fa-IR" smtClean="0"/>
              <a:pPr/>
              <a:t>‹#›</a:t>
            </a:fld>
            <a:endParaRPr lang="fa-IR"/>
          </a:p>
        </p:txBody>
      </p:sp>
    </p:spTree>
    <p:extLst>
      <p:ext uri="{BB962C8B-B14F-4D97-AF65-F5344CB8AC3E}">
        <p14:creationId xmlns:p14="http://schemas.microsoft.com/office/powerpoint/2010/main" val="12523245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fa-I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a-I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0FA84DC-682D-4D47-A2A1-914409561B53}" type="datetimeFigureOut">
              <a:rPr lang="fa-IR" smtClean="0"/>
              <a:pPr/>
              <a:t>07/17/1437</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52FF1009-3492-405D-92D4-F796225EA2E7}" type="slidenum">
              <a:rPr lang="fa-IR" smtClean="0"/>
              <a:pPr/>
              <a:t>‹#›</a:t>
            </a:fld>
            <a:endParaRPr lang="fa-IR"/>
          </a:p>
        </p:txBody>
      </p:sp>
    </p:spTree>
    <p:extLst>
      <p:ext uri="{BB962C8B-B14F-4D97-AF65-F5344CB8AC3E}">
        <p14:creationId xmlns:p14="http://schemas.microsoft.com/office/powerpoint/2010/main" val="27220057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fa-I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30FA84DC-682D-4D47-A2A1-914409561B53}" type="datetimeFigureOut">
              <a:rPr lang="fa-IR" smtClean="0"/>
              <a:pPr/>
              <a:t>07/17/1437</a:t>
            </a:fld>
            <a:endParaRPr lang="fa-I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fa-IR"/>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52FF1009-3492-405D-92D4-F796225EA2E7}" type="slidenum">
              <a:rPr lang="fa-IR" smtClean="0"/>
              <a:pPr/>
              <a:t>‹#›</a:t>
            </a:fld>
            <a:endParaRPr lang="fa-IR"/>
          </a:p>
        </p:txBody>
      </p:sp>
    </p:spTree>
    <p:extLst>
      <p:ext uri="{BB962C8B-B14F-4D97-AF65-F5344CB8AC3E}">
        <p14:creationId xmlns:p14="http://schemas.microsoft.com/office/powerpoint/2010/main" val="25136210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fa.wikipedia.org/wiki/%D8%A8%D8%A7%D8%B2%D8%A7%D8%B1_%D9%85%D8%A7%D9%84%DB%8C" TargetMode="External"/><Relationship Id="rId2" Type="http://schemas.openxmlformats.org/officeDocument/2006/relationships/hyperlink" Target="https://fa.wikipedia.org/wiki/%D8%AF%D8%A7%D9%86%D8%B4_%D9%85%D8%A7%D9%84%DB%8C" TargetMode="External"/><Relationship Id="rId1" Type="http://schemas.openxmlformats.org/officeDocument/2006/relationships/slideLayout" Target="../slideLayouts/slideLayout2.xml"/><Relationship Id="rId5" Type="http://schemas.openxmlformats.org/officeDocument/2006/relationships/hyperlink" Target="https://fa.wikipedia.org/wiki/%D9%82%D8%AF%D8%B1%D8%AA_%D9%86%D9%82%D8%AF%DB%8C%D9%86%DA%AF%DB%8C_%D8%AF%D8%A7%D8%B1%D8%A7%DB%8C%DB%8C" TargetMode="External"/><Relationship Id="rId4" Type="http://schemas.openxmlformats.org/officeDocument/2006/relationships/hyperlink" Target="https://fa.wikipedia.org/wiki/%D8%A7%D9%88%D8%B1%D8%A7%D9%82_%D8%A8%D9%87%D8%A7%D8%AF%D8%A7%D8%B1"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92697"/>
            <a:ext cx="7772400" cy="2907754"/>
          </a:xfrm>
        </p:spPr>
        <p:txBody>
          <a:bodyPr/>
          <a:lstStyle/>
          <a:p>
            <a:r>
              <a:rPr lang="fa-IR" dirty="0" smtClean="0">
                <a:cs typeface="B Titr" panose="00000700000000000000" pitchFamily="2" charset="-78"/>
              </a:rPr>
              <a:t>نقدینگی سهام</a:t>
            </a:r>
            <a:br>
              <a:rPr lang="fa-IR" dirty="0" smtClean="0">
                <a:cs typeface="B Titr" panose="00000700000000000000" pitchFamily="2" charset="-78"/>
              </a:rPr>
            </a:br>
            <a:r>
              <a:rPr lang="fa-IR" dirty="0" smtClean="0">
                <a:cs typeface="B Titr" panose="00000700000000000000" pitchFamily="2" charset="-78"/>
              </a:rPr>
              <a:t/>
            </a:r>
            <a:br>
              <a:rPr lang="fa-IR" dirty="0" smtClean="0">
                <a:cs typeface="B Titr" panose="00000700000000000000" pitchFamily="2" charset="-78"/>
              </a:rPr>
            </a:br>
            <a:r>
              <a:rPr lang="fa-IR" dirty="0" smtClean="0">
                <a:cs typeface="B Titr" panose="00000700000000000000" pitchFamily="2" charset="-78"/>
              </a:rPr>
              <a:t>دکتر خوزین</a:t>
            </a:r>
            <a:endParaRPr lang="fa-IR" dirty="0">
              <a:cs typeface="B Titr" panose="00000700000000000000" pitchFamily="2" charset="-78"/>
            </a:endParaRPr>
          </a:p>
        </p:txBody>
      </p:sp>
    </p:spTree>
    <p:extLst>
      <p:ext uri="{BB962C8B-B14F-4D97-AF65-F5344CB8AC3E}">
        <p14:creationId xmlns:p14="http://schemas.microsoft.com/office/powerpoint/2010/main" val="11306632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5720" y="1000108"/>
            <a:ext cx="8229600" cy="5697559"/>
          </a:xfrm>
        </p:spPr>
        <p:txBody>
          <a:bodyPr>
            <a:normAutofit/>
          </a:bodyPr>
          <a:lstStyle/>
          <a:p>
            <a:pPr>
              <a:buNone/>
            </a:pPr>
            <a:r>
              <a:rPr lang="fa-IR" b="1" dirty="0" smtClean="0">
                <a:cs typeface="B Zar" pitchFamily="2" charset="-78"/>
              </a:rPr>
              <a:t>تفاوت قیمت پیشنهادی عرضه و تقاضا</a:t>
            </a:r>
          </a:p>
          <a:p>
            <a:pPr>
              <a:buNone/>
            </a:pPr>
            <a:endParaRPr lang="en-US" dirty="0" smtClean="0">
              <a:cs typeface="B Zar" pitchFamily="2" charset="-78"/>
            </a:endParaRPr>
          </a:p>
          <a:p>
            <a:pPr>
              <a:buNone/>
            </a:pPr>
            <a:r>
              <a:rPr lang="fa-IR" dirty="0" smtClean="0">
                <a:cs typeface="B Zar" pitchFamily="2" charset="-78"/>
              </a:rPr>
              <a:t>دو نوع بازار خواهیم داشت نوع اول، بازاري است</a:t>
            </a:r>
            <a:r>
              <a:rPr lang="fa-IR" b="1" dirty="0" smtClean="0">
                <a:cs typeface="B Zar" pitchFamily="2" charset="-78"/>
              </a:rPr>
              <a:t> </a:t>
            </a:r>
            <a:r>
              <a:rPr lang="fa-IR" dirty="0" smtClean="0">
                <a:cs typeface="B Zar" pitchFamily="2" charset="-78"/>
              </a:rPr>
              <a:t>که براي تمامی اوراق بهادار وجود دارد و نوع دوم بازاري است که جریان خرید و فروش اوراق</a:t>
            </a:r>
            <a:r>
              <a:rPr lang="fa-IR" b="1" dirty="0" smtClean="0">
                <a:cs typeface="B Zar" pitchFamily="2" charset="-78"/>
              </a:rPr>
              <a:t> </a:t>
            </a:r>
            <a:r>
              <a:rPr lang="fa-IR" dirty="0" smtClean="0">
                <a:cs typeface="B Zar" pitchFamily="2" charset="-78"/>
              </a:rPr>
              <a:t>بهادار را طی زمان پیگیري می‌کند.</a:t>
            </a:r>
          </a:p>
          <a:p>
            <a:pPr>
              <a:buNone/>
            </a:pPr>
            <a:endParaRPr lang="en-US" dirty="0" smtClean="0">
              <a:cs typeface="B Zar" pitchFamily="2" charset="-78"/>
            </a:endParaRPr>
          </a:p>
          <a:p>
            <a:pPr>
              <a:buNone/>
            </a:pPr>
            <a:endParaRPr lang="fa-IR" dirty="0">
              <a:cs typeface="B Zar" pitchFamily="2" charset="-78"/>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1520" y="4365104"/>
            <a:ext cx="8640960" cy="2492896"/>
          </a:xfrm>
        </p:spPr>
        <p:txBody>
          <a:bodyPr>
            <a:noAutofit/>
          </a:bodyPr>
          <a:lstStyle/>
          <a:p>
            <a:pPr algn="just">
              <a:buNone/>
            </a:pPr>
            <a:r>
              <a:rPr lang="fa-IR" sz="2400" b="1" dirty="0" smtClean="0">
                <a:cs typeface="B Zar" pitchFamily="2" charset="-78"/>
              </a:rPr>
              <a:t>نمودار سمت چپ که بازار موجودي را نشان می‌دهد، نشان‌دهنده عرضه ثابت و تقاضایی به صورت مورب و رو به پایین با توجه به قیمت اوراق بهادار است. هراندازه قیمت اوراق بهادار کم‌تر باشد، تقاضا براي آن بیشتر خواهد بود</a:t>
            </a:r>
            <a:r>
              <a:rPr lang="en-US" sz="2400" b="1" dirty="0" smtClean="0">
                <a:cs typeface="B Zar" pitchFamily="2" charset="-78"/>
              </a:rPr>
              <a:t>.</a:t>
            </a:r>
            <a:r>
              <a:rPr lang="fa-IR" sz="2400" b="1" dirty="0" smtClean="0">
                <a:cs typeface="B Zar" pitchFamily="2" charset="-78"/>
              </a:rPr>
              <a:t> </a:t>
            </a:r>
          </a:p>
          <a:p>
            <a:pPr algn="just">
              <a:buNone/>
            </a:pPr>
            <a:r>
              <a:rPr lang="fa-IR" sz="2400" b="1" dirty="0" smtClean="0">
                <a:cs typeface="B Zar" pitchFamily="2" charset="-78"/>
              </a:rPr>
              <a:t>نمودار سمت راست، بازار در جریان را نشان می‌دهد</a:t>
            </a:r>
            <a:r>
              <a:rPr lang="en-US" sz="2400" b="1" dirty="0" smtClean="0">
                <a:cs typeface="B Zar" pitchFamily="2" charset="-78"/>
              </a:rPr>
              <a:t> .</a:t>
            </a:r>
            <a:r>
              <a:rPr lang="fa-IR" sz="2400" b="1" dirty="0" smtClean="0">
                <a:cs typeface="B Zar" pitchFamily="2" charset="-78"/>
              </a:rPr>
              <a:t>نمودار نشان‌دهنده تقاضایی رو به پایین است عرضه در این نمودار، ثابت نخواهد بود و به صورت مورب و رو به بالا است </a:t>
            </a:r>
          </a:p>
          <a:p>
            <a:pPr algn="just">
              <a:buNone/>
            </a:pPr>
            <a:endParaRPr lang="fa-IR" sz="2400" b="1" dirty="0">
              <a:cs typeface="B Zar" pitchFamily="2" charset="-78"/>
            </a:endParaRPr>
          </a:p>
        </p:txBody>
      </p:sp>
      <p:pic>
        <p:nvPicPr>
          <p:cNvPr id="5" name="Picture 4"/>
          <p:cNvPicPr/>
          <p:nvPr/>
        </p:nvPicPr>
        <p:blipFill>
          <a:blip r:embed="rId2" cstate="print"/>
          <a:stretch>
            <a:fillRect/>
          </a:stretch>
        </p:blipFill>
        <p:spPr>
          <a:xfrm>
            <a:off x="947280" y="404664"/>
            <a:ext cx="7249439" cy="3719906"/>
          </a:xfrm>
          <a:prstGeom prst="rect">
            <a:avLst/>
          </a:prstGeom>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5720" y="2928934"/>
            <a:ext cx="8229600" cy="4168773"/>
          </a:xfrm>
        </p:spPr>
        <p:txBody>
          <a:bodyPr>
            <a:normAutofit/>
          </a:bodyPr>
          <a:lstStyle/>
          <a:p>
            <a:pPr algn="just"/>
            <a:r>
              <a:rPr lang="fa-IR" sz="2800" dirty="0" smtClean="0">
                <a:cs typeface="B Zar" pitchFamily="2" charset="-78"/>
              </a:rPr>
              <a:t>اختلاف بین دو قیمت پیشنهادی خرید و فروش، شکاف (اختلاف) قیمت پیشنهادي خرید و فروش خواهد بود. </a:t>
            </a:r>
          </a:p>
          <a:p>
            <a:pPr algn="just"/>
            <a:r>
              <a:rPr lang="fa-IR" sz="2800" dirty="0" smtClean="0">
                <a:cs typeface="B Zar" pitchFamily="2" charset="-78"/>
              </a:rPr>
              <a:t>تفاوت بالاترین قیمت پیشنهادي خرید و پایین ترین قیمت پیشنهادي فروش را شکاف قیمت پیشنهادي خرید و فروش بازار می‌نامند.  </a:t>
            </a:r>
          </a:p>
          <a:p>
            <a:pPr algn="just"/>
            <a:r>
              <a:rPr lang="fa-IR" sz="2800" dirty="0" smtClean="0">
                <a:cs typeface="B Zar" pitchFamily="2" charset="-78"/>
              </a:rPr>
              <a:t>معامله زمانی رخ می‌دهد که بالاترین قیمت پیشنهادي خرید و پایین ترین قیمت پیشنهادي فروش برابر باشند نقش بازارسازان در یک بازار مالی سازمان‌یافته، ایجاد جریان دوطرفه قیمت براي پیشنهاد خرید و پیشنهاد فروش در همه شرایط است.</a:t>
            </a:r>
            <a:endParaRPr lang="en-US" sz="2800" dirty="0" smtClean="0">
              <a:cs typeface="B Zar" pitchFamily="2" charset="-78"/>
            </a:endParaRPr>
          </a:p>
        </p:txBody>
      </p:sp>
      <p:pic>
        <p:nvPicPr>
          <p:cNvPr id="4" name="Picture 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57224" y="214290"/>
            <a:ext cx="7215238" cy="2786082"/>
          </a:xfrm>
          <a:prstGeom prst="rect">
            <a:avLst/>
          </a:prstGeom>
          <a:noFill/>
          <a:ln>
            <a:noFill/>
          </a:ln>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00042"/>
            <a:ext cx="8229600" cy="5626121"/>
          </a:xfrm>
        </p:spPr>
        <p:txBody>
          <a:bodyPr>
            <a:noAutofit/>
          </a:bodyPr>
          <a:lstStyle/>
          <a:p>
            <a:pPr marL="0" indent="0" algn="ctr">
              <a:buNone/>
            </a:pPr>
            <a:r>
              <a:rPr lang="fa-IR" sz="4000" b="1" dirty="0">
                <a:cs typeface="B Titr" panose="00000700000000000000" pitchFamily="2" charset="-78"/>
              </a:rPr>
              <a:t>عمق بازار </a:t>
            </a:r>
            <a:r>
              <a:rPr lang="en-US" sz="4000" b="1" dirty="0">
                <a:cs typeface="B Titr" panose="00000700000000000000" pitchFamily="2" charset="-78"/>
              </a:rPr>
              <a:t>(market depth) </a:t>
            </a:r>
            <a:r>
              <a:rPr lang="fa-IR" sz="4000" b="1" dirty="0">
                <a:cs typeface="B Titr" panose="00000700000000000000" pitchFamily="2" charset="-78"/>
              </a:rPr>
              <a:t> </a:t>
            </a:r>
          </a:p>
          <a:p>
            <a:pPr algn="just"/>
            <a:r>
              <a:rPr lang="fa-IR" sz="2800" b="1" dirty="0" smtClean="0">
                <a:cs typeface="B Zar" pitchFamily="2" charset="-78"/>
              </a:rPr>
              <a:t>با توجه به این </a:t>
            </a:r>
            <a:r>
              <a:rPr lang="fa-IR" sz="2800" b="1" u="sng" dirty="0" smtClean="0">
                <a:cs typeface="B Zar" pitchFamily="2" charset="-78"/>
              </a:rPr>
              <a:t>که ارزش بازار ش</a:t>
            </a:r>
            <a:r>
              <a:rPr lang="fa-IR" sz="2800" b="1" dirty="0" smtClean="0">
                <a:cs typeface="B Zar" pitchFamily="2" charset="-78"/>
              </a:rPr>
              <a:t>رکت نشان</a:t>
            </a:r>
            <a:r>
              <a:rPr lang="en-US" sz="2800" b="1" dirty="0" smtClean="0">
                <a:cs typeface="B Zar" pitchFamily="2" charset="-78"/>
              </a:rPr>
              <a:t>‌</a:t>
            </a:r>
            <a:r>
              <a:rPr lang="fa-IR" sz="2800" b="1" dirty="0" smtClean="0">
                <a:cs typeface="B Zar" pitchFamily="2" charset="-78"/>
              </a:rPr>
              <a:t>دهنده عمق تقاضا براي سهام شرکت است، عامل تعیین کننده مناسبی براي سهام شرکت محسوب می</a:t>
            </a:r>
            <a:r>
              <a:rPr lang="en-US" sz="2800" b="1" dirty="0" smtClean="0">
                <a:cs typeface="B Zar" pitchFamily="2" charset="-78"/>
              </a:rPr>
              <a:t>‌</a:t>
            </a:r>
            <a:r>
              <a:rPr lang="fa-IR" sz="2800" b="1" dirty="0" smtClean="0">
                <a:cs typeface="B Zar" pitchFamily="2" charset="-78"/>
              </a:rPr>
              <a:t>گردد. </a:t>
            </a:r>
          </a:p>
          <a:p>
            <a:pPr algn="just"/>
            <a:r>
              <a:rPr lang="fa-IR" sz="2800" b="1" dirty="0" smtClean="0">
                <a:cs typeface="B Zar" pitchFamily="2" charset="-78"/>
              </a:rPr>
              <a:t>شرکت</a:t>
            </a:r>
            <a:r>
              <a:rPr lang="en-US" sz="2800" b="1" dirty="0" smtClean="0">
                <a:cs typeface="B Zar" pitchFamily="2" charset="-78"/>
              </a:rPr>
              <a:t>‌</a:t>
            </a:r>
            <a:r>
              <a:rPr lang="fa-IR" sz="2800" b="1" dirty="0" smtClean="0">
                <a:cs typeface="B Zar" pitchFamily="2" charset="-78"/>
              </a:rPr>
              <a:t>هایی که ارزش بالایی دارند بازار سهام آن</a:t>
            </a:r>
            <a:r>
              <a:rPr lang="en-US" sz="2800" b="1" dirty="0" smtClean="0">
                <a:cs typeface="B Zar" pitchFamily="2" charset="-78"/>
              </a:rPr>
              <a:t>‌</a:t>
            </a:r>
            <a:r>
              <a:rPr lang="fa-IR" sz="2800" b="1" dirty="0" smtClean="0">
                <a:cs typeface="B Zar" pitchFamily="2" charset="-78"/>
              </a:rPr>
              <a:t>ها از عمق خوبی برخوردار است و تعداد دفعات انجام معاملۀ سهام آن</a:t>
            </a:r>
            <a:r>
              <a:rPr lang="en-US" sz="2800" b="1" dirty="0" smtClean="0">
                <a:cs typeface="B Zar" pitchFamily="2" charset="-78"/>
              </a:rPr>
              <a:t>‌</a:t>
            </a:r>
            <a:r>
              <a:rPr lang="fa-IR" sz="2800" b="1" dirty="0" smtClean="0">
                <a:cs typeface="B Zar" pitchFamily="2" charset="-78"/>
              </a:rPr>
              <a:t>ها نیز زیاد است. </a:t>
            </a:r>
          </a:p>
          <a:p>
            <a:pPr algn="just"/>
            <a:r>
              <a:rPr lang="fa-IR" sz="2800" b="1" dirty="0" smtClean="0">
                <a:cs typeface="B Zar" pitchFamily="2" charset="-78"/>
              </a:rPr>
              <a:t>بازاري داراي عمق است كه قيمت پيشنهادي خريد و فروش بازارساز نزديك به قيمت تعادلي باشد كه تغييرات قيمت در چنين بازاري غالبا پيوسته مي</a:t>
            </a:r>
            <a:r>
              <a:rPr lang="en-US" sz="2800" b="1" dirty="0" smtClean="0">
                <a:cs typeface="B Zar" pitchFamily="2" charset="-78"/>
              </a:rPr>
              <a:t>‌</a:t>
            </a:r>
            <a:r>
              <a:rPr lang="fa-IR" sz="2800" b="1" dirty="0" smtClean="0">
                <a:cs typeface="B Zar" pitchFamily="2" charset="-78"/>
              </a:rPr>
              <a:t>باشد. </a:t>
            </a:r>
          </a:p>
          <a:p>
            <a:pPr algn="just"/>
            <a:r>
              <a:rPr lang="fa-IR" sz="2800" b="1" dirty="0" smtClean="0">
                <a:cs typeface="B Zar" pitchFamily="2" charset="-78"/>
              </a:rPr>
              <a:t>اما در بازار كم عمق تغييرات قيمت به صورت جهشي و ناپيوسته است تغيير قيمت</a:t>
            </a:r>
            <a:r>
              <a:rPr lang="en-US" sz="2800" b="1" dirty="0" smtClean="0">
                <a:cs typeface="B Zar" pitchFamily="2" charset="-78"/>
              </a:rPr>
              <a:t>‌</a:t>
            </a:r>
            <a:r>
              <a:rPr lang="fa-IR" sz="2800" b="1" dirty="0" smtClean="0">
                <a:cs typeface="B Zar" pitchFamily="2" charset="-78"/>
              </a:rPr>
              <a:t>ها در بازارهاي عميق پايين</a:t>
            </a:r>
            <a:r>
              <a:rPr lang="en-US" sz="2800" b="1" dirty="0" smtClean="0">
                <a:cs typeface="B Zar" pitchFamily="2" charset="-78"/>
              </a:rPr>
              <a:t>‌</a:t>
            </a:r>
            <a:r>
              <a:rPr lang="fa-IR" sz="2800" b="1" dirty="0" smtClean="0">
                <a:cs typeface="B Zar" pitchFamily="2" charset="-78"/>
              </a:rPr>
              <a:t>تر از تغيير قيمت</a:t>
            </a:r>
            <a:r>
              <a:rPr lang="en-US" sz="2800" b="1" dirty="0" smtClean="0">
                <a:cs typeface="B Zar" pitchFamily="2" charset="-78"/>
              </a:rPr>
              <a:t>‌</a:t>
            </a:r>
            <a:r>
              <a:rPr lang="fa-IR" sz="2800" b="1" dirty="0" smtClean="0">
                <a:cs typeface="B Zar" pitchFamily="2" charset="-78"/>
              </a:rPr>
              <a:t>ها در بازارهاي كم</a:t>
            </a:r>
            <a:r>
              <a:rPr lang="en-US" sz="2800" b="1" dirty="0" smtClean="0">
                <a:cs typeface="B Zar" pitchFamily="2" charset="-78"/>
              </a:rPr>
              <a:t>‌</a:t>
            </a:r>
            <a:r>
              <a:rPr lang="fa-IR" sz="2800" b="1" dirty="0" smtClean="0">
                <a:cs typeface="B Zar" pitchFamily="2" charset="-78"/>
              </a:rPr>
              <a:t>عمق است.</a:t>
            </a:r>
            <a:endParaRPr lang="en-US" sz="2800" b="1" dirty="0" smtClean="0">
              <a:cs typeface="B Zar" pitchFamily="2" charset="-78"/>
            </a:endParaRPr>
          </a:p>
          <a:p>
            <a:pPr>
              <a:buNone/>
            </a:pPr>
            <a:endParaRPr lang="fa-IR" sz="2800" b="1" dirty="0">
              <a:cs typeface="B Zar" pitchFamily="2" charset="-78"/>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32656"/>
            <a:ext cx="8229600" cy="6192688"/>
          </a:xfrm>
        </p:spPr>
        <p:txBody>
          <a:bodyPr>
            <a:normAutofit fontScale="77500" lnSpcReduction="20000"/>
          </a:bodyPr>
          <a:lstStyle/>
          <a:p>
            <a:pPr marL="0" indent="0" algn="ctr">
              <a:buNone/>
            </a:pPr>
            <a:r>
              <a:rPr lang="fa-IR" sz="4600" b="1" dirty="0">
                <a:cs typeface="B Titr" panose="00000700000000000000" pitchFamily="2" charset="-78"/>
              </a:rPr>
              <a:t>عمق </a:t>
            </a:r>
            <a:r>
              <a:rPr lang="fa-IR" sz="4600" b="1" dirty="0" smtClean="0">
                <a:cs typeface="B Titr" panose="00000700000000000000" pitchFamily="2" charset="-78"/>
              </a:rPr>
              <a:t>بازار </a:t>
            </a:r>
            <a:r>
              <a:rPr lang="en-US" sz="4600" b="1" dirty="0" smtClean="0">
                <a:cs typeface="B Titr" panose="00000700000000000000" pitchFamily="2" charset="-78"/>
              </a:rPr>
              <a:t>(market </a:t>
            </a:r>
            <a:r>
              <a:rPr lang="en-US" sz="4600" b="1" dirty="0">
                <a:cs typeface="B Titr" panose="00000700000000000000" pitchFamily="2" charset="-78"/>
              </a:rPr>
              <a:t>depth) </a:t>
            </a:r>
            <a:r>
              <a:rPr lang="fa-IR" sz="4600" b="1" dirty="0" smtClean="0">
                <a:cs typeface="B Titr" panose="00000700000000000000" pitchFamily="2" charset="-78"/>
              </a:rPr>
              <a:t> </a:t>
            </a:r>
          </a:p>
          <a:p>
            <a:pPr algn="just"/>
            <a:r>
              <a:rPr lang="fa-IR" sz="3400" dirty="0" smtClean="0">
                <a:cs typeface="B Koodak" panose="00000700000000000000" pitchFamily="2" charset="-78"/>
              </a:rPr>
              <a:t>در</a:t>
            </a:r>
            <a:r>
              <a:rPr lang="fa-IR" sz="3400" dirty="0">
                <a:cs typeface="B Koodak" panose="00000700000000000000" pitchFamily="2" charset="-78"/>
              </a:rPr>
              <a:t> </a:t>
            </a:r>
            <a:r>
              <a:rPr lang="fa-IR" sz="3400" dirty="0">
                <a:cs typeface="B Koodak" panose="00000700000000000000" pitchFamily="2" charset="-78"/>
                <a:hlinkClick r:id="rId2" action="ppaction://hlinkfile" tooltip="دانش مالی"/>
              </a:rPr>
              <a:t>علوم مالی</a:t>
            </a:r>
            <a:r>
              <a:rPr lang="fa-IR" sz="3400" dirty="0">
                <a:cs typeface="B Koodak" panose="00000700000000000000" pitchFamily="2" charset="-78"/>
              </a:rPr>
              <a:t>، بازار عمیق به </a:t>
            </a:r>
            <a:r>
              <a:rPr lang="fa-IR" sz="3400" dirty="0">
                <a:cs typeface="B Koodak" panose="00000700000000000000" pitchFamily="2" charset="-78"/>
                <a:hlinkClick r:id="rId3" action="ppaction://hlinkfile" tooltip="بازار مالی"/>
              </a:rPr>
              <a:t>بازاری مالی</a:t>
            </a:r>
            <a:r>
              <a:rPr lang="fa-IR" sz="3400" dirty="0">
                <a:cs typeface="B Koodak" panose="00000700000000000000" pitchFamily="2" charset="-78"/>
              </a:rPr>
              <a:t> اطلاق می‌شود، که مدت زمان انتظار برای اجرای سفارش خرید یا فروش </a:t>
            </a:r>
            <a:r>
              <a:rPr lang="fa-IR" sz="3400" dirty="0">
                <a:cs typeface="B Koodak" panose="00000700000000000000" pitchFamily="2" charset="-78"/>
                <a:hlinkClick r:id="rId4" action="ppaction://hlinkfile" tooltip="اوراق بهادار"/>
              </a:rPr>
              <a:t>اوراق بهادار</a:t>
            </a:r>
            <a:r>
              <a:rPr lang="fa-IR" sz="3400" dirty="0">
                <a:cs typeface="B Koodak" panose="00000700000000000000" pitchFamily="2" charset="-78"/>
              </a:rPr>
              <a:t>، حداقل بوده و به آسانی انجام شود. </a:t>
            </a:r>
            <a:endParaRPr lang="fa-IR" sz="3400" dirty="0" smtClean="0">
              <a:cs typeface="B Koodak" panose="00000700000000000000" pitchFamily="2" charset="-78"/>
            </a:endParaRPr>
          </a:p>
          <a:p>
            <a:pPr algn="just"/>
            <a:r>
              <a:rPr lang="fa-IR" sz="3400" dirty="0" smtClean="0">
                <a:cs typeface="B Koodak" panose="00000700000000000000" pitchFamily="2" charset="-78"/>
              </a:rPr>
              <a:t>چنانچه </a:t>
            </a:r>
            <a:r>
              <a:rPr lang="fa-IR" sz="3400" dirty="0">
                <a:cs typeface="B Koodak" panose="00000700000000000000" pitchFamily="2" charset="-78"/>
              </a:rPr>
              <a:t>بازار عمیق باشد، برای تغییر قیمت اوراق بهادار حجم بالایی از سفارش خرید (فروش) لازم است.</a:t>
            </a:r>
          </a:p>
          <a:p>
            <a:pPr algn="just"/>
            <a:r>
              <a:rPr lang="fa-IR" sz="3400" dirty="0">
                <a:cs typeface="B Koodak" panose="00000700000000000000" pitchFamily="2" charset="-78"/>
              </a:rPr>
              <a:t>در واقع بازار عمیق، </a:t>
            </a:r>
            <a:r>
              <a:rPr lang="fa-IR" sz="3400" dirty="0">
                <a:cs typeface="B Koodak" panose="00000700000000000000" pitchFamily="2" charset="-78"/>
                <a:hlinkClick r:id="rId5" action="ppaction://hlinkfile" tooltip="قدرت نقدینگی دارایی"/>
              </a:rPr>
              <a:t>بازاری نقد شونده</a:t>
            </a:r>
            <a:r>
              <a:rPr lang="fa-IR" sz="3400" dirty="0">
                <a:cs typeface="B Koodak" panose="00000700000000000000" pitchFamily="2" charset="-78"/>
              </a:rPr>
              <a:t> است، که هیچ‌گاه سفارش خرید یا فروشی بی‌جواب نخواهد ماند. </a:t>
            </a:r>
            <a:endParaRPr lang="fa-IR" sz="3400" dirty="0" smtClean="0">
              <a:cs typeface="B Koodak" panose="00000700000000000000" pitchFamily="2" charset="-78"/>
            </a:endParaRPr>
          </a:p>
          <a:p>
            <a:pPr algn="just"/>
            <a:r>
              <a:rPr lang="fa-IR" sz="3400" dirty="0" smtClean="0">
                <a:cs typeface="B Koodak" panose="00000700000000000000" pitchFamily="2" charset="-78"/>
              </a:rPr>
              <a:t>عواملی </a:t>
            </a:r>
            <a:r>
              <a:rPr lang="fa-IR" sz="3400" dirty="0">
                <a:cs typeface="B Koodak" panose="00000700000000000000" pitchFamily="2" charset="-78"/>
              </a:rPr>
              <a:t>نظیر شفافیت و کارآیی بازار، عدم محدودیت برای نوسان قیمت، وجود نهادهای مالی با توانگری مالی بالا جهت بازارگردانی، وجود ابزارهای مالی متنوع سرمایه‌گذاری و تامین مالی، عدم توقف طولانی‌مدت نماد معاملاتی شرکت‌ها و نظام حقوقی و قضایی فراگیر، از جمله مهم‌ترین عوامل اثرگذار بر عمق بازار است.</a:t>
            </a:r>
          </a:p>
          <a:p>
            <a:pPr algn="just"/>
            <a:r>
              <a:rPr lang="fa-IR" sz="3400" dirty="0" smtClean="0">
                <a:cs typeface="B Koodak" panose="00000700000000000000" pitchFamily="2" charset="-78"/>
              </a:rPr>
              <a:t>در </a:t>
            </a:r>
            <a:r>
              <a:rPr lang="fa-IR" sz="3400" dirty="0">
                <a:cs typeface="B Koodak" panose="00000700000000000000" pitchFamily="2" charset="-78"/>
              </a:rPr>
              <a:t>بازار عمیق، برای تغییر قیمت (صعود یا سقوط)، حجم سفارش باید به مقدار قابل توجهی افزایش یابد. بنابراین می‌توان گفت بازارهای عمیق دارای نقدشوندگی بسیار بالا هستند. در این بازارها صف‌های خرید و فروش هرگز پایدار نمی‌مانند.</a:t>
            </a:r>
          </a:p>
          <a:p>
            <a:pPr algn="just"/>
            <a:endParaRPr lang="fa-IR" dirty="0">
              <a:cs typeface="B Koodak" panose="00000700000000000000" pitchFamily="2" charset="-78"/>
            </a:endParaRPr>
          </a:p>
        </p:txBody>
      </p:sp>
    </p:spTree>
    <p:extLst>
      <p:ext uri="{BB962C8B-B14F-4D97-AF65-F5344CB8AC3E}">
        <p14:creationId xmlns:p14="http://schemas.microsoft.com/office/powerpoint/2010/main" val="394946362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71480"/>
            <a:ext cx="8229600" cy="6000792"/>
          </a:xfrm>
        </p:spPr>
        <p:txBody>
          <a:bodyPr>
            <a:normAutofit lnSpcReduction="10000"/>
          </a:bodyPr>
          <a:lstStyle/>
          <a:p>
            <a:pPr algn="ctr">
              <a:buNone/>
            </a:pPr>
            <a:r>
              <a:rPr lang="fa-IR" sz="4000" b="1" dirty="0" smtClean="0">
                <a:cs typeface="B Zar" pitchFamily="2" charset="-78"/>
              </a:rPr>
              <a:t>سهام شناور</a:t>
            </a:r>
            <a:endParaRPr lang="en-US" sz="4000" dirty="0" smtClean="0">
              <a:cs typeface="B Zar" pitchFamily="2" charset="-78"/>
            </a:endParaRPr>
          </a:p>
          <a:p>
            <a:pPr algn="just"/>
            <a:r>
              <a:rPr lang="fa-IR" dirty="0" smtClean="0">
                <a:cs typeface="B Zar" pitchFamily="2" charset="-78"/>
              </a:rPr>
              <a:t>سهام شناور آزاد درصدی از سرمایه کل یک شرکت است که برای معامله در بازار سهام در دسترس می‌باشد</a:t>
            </a:r>
          </a:p>
          <a:p>
            <a:pPr algn="just"/>
            <a:r>
              <a:rPr lang="fa-IR" dirty="0" smtClean="0">
                <a:cs typeface="B Zar" pitchFamily="2" charset="-78"/>
              </a:rPr>
              <a:t> به عبارت دیگر سهام شناور آزاد قسمتی از سهام یک شرکت است که بدون هیچ گونه محدودیتی قابل معامله است و به سهامداران راهبردی تعلق ندارد سهامداران راهبردی سهامدارانی هستند که در کوتاه مدت قصد واگذاری سهام خود را نداشته و معمولاً می‌خواهند برای اعمال مدیریت خود این سهام را حفظ کنند.</a:t>
            </a:r>
          </a:p>
          <a:p>
            <a:pPr algn="just"/>
            <a:r>
              <a:rPr lang="fa-IR" dirty="0" smtClean="0">
                <a:cs typeface="B Zar" pitchFamily="2" charset="-78"/>
              </a:rPr>
              <a:t>سهام شناور آزاد تعدادی از سهام شرکت است که انتظار می</a:t>
            </a:r>
            <a:r>
              <a:rPr lang="en-US" dirty="0" smtClean="0">
                <a:cs typeface="B Zar" pitchFamily="2" charset="-78"/>
              </a:rPr>
              <a:t>‌</a:t>
            </a:r>
            <a:r>
              <a:rPr lang="fa-IR" dirty="0" smtClean="0">
                <a:cs typeface="B Zar" pitchFamily="2" charset="-78"/>
              </a:rPr>
              <a:t>رود در آینده نزدیک به قیمت جاری قابل عرضه باشد و در دسترس خریداران قرار بگیرد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158" y="500042"/>
            <a:ext cx="8329642" cy="5786478"/>
          </a:xfrm>
        </p:spPr>
        <p:txBody>
          <a:bodyPr>
            <a:noAutofit/>
          </a:bodyPr>
          <a:lstStyle/>
          <a:p>
            <a:pPr>
              <a:buNone/>
            </a:pPr>
            <a:r>
              <a:rPr lang="en-US" dirty="0" smtClean="0">
                <a:cs typeface="B Zar" pitchFamily="2" charset="-78"/>
              </a:rPr>
              <a:t> BAS</a:t>
            </a:r>
            <a:r>
              <a:rPr lang="fa-IR" dirty="0" smtClean="0">
                <a:cs typeface="B Zar" pitchFamily="2" charset="-78"/>
              </a:rPr>
              <a:t>: شکاف قیمت سهام که برابر است با تفاوت بین پایین ترین قیمت پیشنهادی فروش و بالاترین قیمت پیشنهادی خرید به شکاف عرضه و تقاضا مرسوم است در واقع هر چه شکاف عرضه و تقاضا کمتر باشد سهام ازقابلیت نقدشوندگی بالاتری برخوردار است برای تعیین دامنه قیمت پیشنهادی خرید و فروش سهام از مدل ریان و استل استفاده می کنیم:</a:t>
            </a:r>
            <a:endParaRPr lang="en-US" dirty="0" smtClean="0">
              <a:cs typeface="B Zar" pitchFamily="2" charset="-78"/>
            </a:endParaRPr>
          </a:p>
          <a:p>
            <a:pPr>
              <a:buNone/>
            </a:pPr>
            <a:r>
              <a:rPr lang="fa-IR" dirty="0" smtClean="0">
                <a:cs typeface="B Zar" pitchFamily="2" charset="-78"/>
              </a:rPr>
              <a:t> </a:t>
            </a:r>
            <a:endParaRPr lang="en-US" dirty="0" smtClean="0">
              <a:cs typeface="B Zar" pitchFamily="2" charset="-78"/>
            </a:endParaRPr>
          </a:p>
          <a:p>
            <a:pPr>
              <a:buNone/>
            </a:pPr>
            <a:r>
              <a:rPr lang="fa-IR" dirty="0" smtClean="0">
                <a:cs typeface="B Zar" pitchFamily="2" charset="-78"/>
              </a:rPr>
              <a:t> </a:t>
            </a:r>
            <a:endParaRPr lang="en-US" dirty="0" smtClean="0">
              <a:cs typeface="B Zar" pitchFamily="2" charset="-78"/>
            </a:endParaRPr>
          </a:p>
          <a:p>
            <a:pPr>
              <a:buNone/>
            </a:pPr>
            <a:r>
              <a:rPr lang="fa-IR" dirty="0" smtClean="0">
                <a:cs typeface="B Zar" pitchFamily="2" charset="-78"/>
              </a:rPr>
              <a:t> </a:t>
            </a:r>
            <a:r>
              <a:rPr lang="en-US" sz="2800" dirty="0" smtClean="0">
                <a:cs typeface="B Zar" pitchFamily="2" charset="-78"/>
              </a:rPr>
              <a:t>BAS</a:t>
            </a:r>
            <a:r>
              <a:rPr lang="fa-IR" sz="2800" dirty="0" smtClean="0">
                <a:cs typeface="B Zar" pitchFamily="2" charset="-78"/>
              </a:rPr>
              <a:t>= دامنه تفاوت قیمت پیشنهادی خرید و فروش سهام</a:t>
            </a:r>
            <a:endParaRPr lang="en-US" sz="2800" dirty="0" smtClean="0">
              <a:cs typeface="B Zar" pitchFamily="2" charset="-78"/>
            </a:endParaRPr>
          </a:p>
          <a:p>
            <a:pPr>
              <a:buNone/>
            </a:pPr>
            <a:r>
              <a:rPr lang="en-US" sz="2800" dirty="0" smtClean="0">
                <a:cs typeface="B Zar" pitchFamily="2" charset="-78"/>
              </a:rPr>
              <a:t>Ask Price</a:t>
            </a:r>
            <a:r>
              <a:rPr lang="fa-IR" sz="2800" dirty="0" smtClean="0">
                <a:cs typeface="B Zar" pitchFamily="2" charset="-78"/>
              </a:rPr>
              <a:t>= میانگین قیمت پیشنهادی فروش سهام</a:t>
            </a:r>
            <a:endParaRPr lang="en-US" sz="2800" dirty="0" smtClean="0">
              <a:cs typeface="B Zar" pitchFamily="2" charset="-78"/>
            </a:endParaRPr>
          </a:p>
          <a:p>
            <a:pPr>
              <a:buNone/>
            </a:pPr>
            <a:r>
              <a:rPr lang="en-US" sz="2800" dirty="0" smtClean="0">
                <a:cs typeface="B Zar" pitchFamily="2" charset="-78"/>
              </a:rPr>
              <a:t>BID Price</a:t>
            </a:r>
            <a:r>
              <a:rPr lang="fa-IR" sz="2800" dirty="0" smtClean="0">
                <a:cs typeface="B Zar" pitchFamily="2" charset="-78"/>
              </a:rPr>
              <a:t>= میانگین قیمت پیشنهادی خرید سهام</a:t>
            </a:r>
            <a:endParaRPr lang="en-US" sz="2800" dirty="0" smtClean="0">
              <a:cs typeface="B Zar" pitchFamily="2" charset="-78"/>
            </a:endParaRPr>
          </a:p>
          <a:p>
            <a:pPr>
              <a:buNone/>
            </a:pPr>
            <a:endParaRPr lang="fa-IR" dirty="0">
              <a:cs typeface="B Zar" pitchFamily="2" charset="-78"/>
            </a:endParaRPr>
          </a:p>
        </p:txBody>
      </p:sp>
      <p:pic>
        <p:nvPicPr>
          <p:cNvPr id="32771" name="Picture 3"/>
          <p:cNvPicPr>
            <a:picLocks noChangeAspect="1" noChangeArrowheads="1"/>
          </p:cNvPicPr>
          <p:nvPr/>
        </p:nvPicPr>
        <p:blipFill>
          <a:blip r:embed="rId2" cstate="print"/>
          <a:srcRect/>
          <a:stretch>
            <a:fillRect/>
          </a:stretch>
        </p:blipFill>
        <p:spPr bwMode="auto">
          <a:xfrm>
            <a:off x="785786" y="3500438"/>
            <a:ext cx="7622984" cy="1214446"/>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1" dirty="0" smtClean="0">
                <a:cs typeface="B Zar" panose="00000400000000000000" pitchFamily="2" charset="-78"/>
              </a:rPr>
              <a:t>نقدینگی</a:t>
            </a:r>
            <a:endParaRPr lang="fa-IR" b="1" dirty="0">
              <a:cs typeface="B Zar" panose="00000400000000000000" pitchFamily="2" charset="-78"/>
            </a:endParaRPr>
          </a:p>
        </p:txBody>
      </p:sp>
      <p:sp>
        <p:nvSpPr>
          <p:cNvPr id="3" name="Content Placeholder 2"/>
          <p:cNvSpPr>
            <a:spLocks noGrp="1"/>
          </p:cNvSpPr>
          <p:nvPr>
            <p:ph idx="1"/>
          </p:nvPr>
        </p:nvSpPr>
        <p:spPr/>
        <p:txBody>
          <a:bodyPr>
            <a:normAutofit/>
          </a:bodyPr>
          <a:lstStyle/>
          <a:p>
            <a:pPr marL="0" indent="0">
              <a:buNone/>
            </a:pPr>
            <a:r>
              <a:rPr lang="fa-IR" sz="4400" dirty="0" smtClean="0">
                <a:cs typeface="B Zar" panose="00000400000000000000" pitchFamily="2" charset="-78"/>
              </a:rPr>
              <a:t>بر اساس:</a:t>
            </a:r>
          </a:p>
          <a:p>
            <a:pPr marL="0" indent="0">
              <a:buNone/>
            </a:pPr>
            <a:r>
              <a:rPr lang="fa-IR" sz="4400" dirty="0" smtClean="0">
                <a:cs typeface="B Zar" panose="00000400000000000000" pitchFamily="2" charset="-78"/>
              </a:rPr>
              <a:t>1- زمان لازم برای تبدیل شدن دارایی به پول نقد</a:t>
            </a:r>
          </a:p>
          <a:p>
            <a:pPr marL="0" indent="0">
              <a:buNone/>
            </a:pPr>
            <a:r>
              <a:rPr lang="fa-IR" sz="4400" dirty="0" smtClean="0">
                <a:cs typeface="B Zar" panose="00000400000000000000" pitchFamily="2" charset="-78"/>
              </a:rPr>
              <a:t>2-درجه اطمینان نسبت به نقد شدن دارایی</a:t>
            </a:r>
            <a:endParaRPr lang="fa-IR" sz="4400" dirty="0">
              <a:cs typeface="B Zar" panose="00000400000000000000" pitchFamily="2" charset="-78"/>
            </a:endParaRPr>
          </a:p>
        </p:txBody>
      </p:sp>
    </p:spTree>
    <p:extLst>
      <p:ext uri="{BB962C8B-B14F-4D97-AF65-F5344CB8AC3E}">
        <p14:creationId xmlns:p14="http://schemas.microsoft.com/office/powerpoint/2010/main" val="186405987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00108"/>
            <a:ext cx="7758138" cy="5126055"/>
          </a:xfrm>
        </p:spPr>
        <p:txBody>
          <a:bodyPr>
            <a:normAutofit/>
          </a:bodyPr>
          <a:lstStyle/>
          <a:p>
            <a:pPr algn="ctr">
              <a:buNone/>
            </a:pPr>
            <a:r>
              <a:rPr lang="fa-IR" sz="4000" b="1" dirty="0" smtClean="0">
                <a:cs typeface="B Zar" pitchFamily="2" charset="-78"/>
              </a:rPr>
              <a:t>قابليت نقدشوندگي بالاي دارایی: </a:t>
            </a:r>
          </a:p>
          <a:p>
            <a:r>
              <a:rPr lang="fa-IR" sz="4000" b="1" dirty="0" smtClean="0">
                <a:solidFill>
                  <a:srgbClr val="C00000"/>
                </a:solidFill>
                <a:cs typeface="B Zar" pitchFamily="2" charset="-78"/>
              </a:rPr>
              <a:t>دارایی در مواقع لزوم، </a:t>
            </a:r>
          </a:p>
          <a:p>
            <a:r>
              <a:rPr lang="fa-IR" sz="4000" b="1" dirty="0" smtClean="0">
                <a:solidFill>
                  <a:srgbClr val="C00000"/>
                </a:solidFill>
                <a:cs typeface="B Zar" pitchFamily="2" charset="-78"/>
              </a:rPr>
              <a:t>با سرعت بالا </a:t>
            </a:r>
          </a:p>
          <a:p>
            <a:r>
              <a:rPr lang="fa-IR" sz="4000" b="1" dirty="0" smtClean="0">
                <a:solidFill>
                  <a:srgbClr val="C00000"/>
                </a:solidFill>
                <a:cs typeface="B Zar" pitchFamily="2" charset="-78"/>
              </a:rPr>
              <a:t>و در زمان كم </a:t>
            </a:r>
          </a:p>
          <a:p>
            <a:r>
              <a:rPr lang="fa-IR" sz="4000" b="1" dirty="0" smtClean="0">
                <a:solidFill>
                  <a:srgbClr val="C00000"/>
                </a:solidFill>
                <a:cs typeface="B Zar" pitchFamily="2" charset="-78"/>
              </a:rPr>
              <a:t>و با كم‌ترين تغيير قيمت </a:t>
            </a:r>
          </a:p>
          <a:p>
            <a:pPr algn="ctr">
              <a:buNone/>
            </a:pPr>
            <a:r>
              <a:rPr lang="fa-IR" sz="4000" b="1" dirty="0" smtClean="0">
                <a:cs typeface="B Zar" pitchFamily="2" charset="-78"/>
              </a:rPr>
              <a:t>به فروش برسد</a:t>
            </a:r>
            <a:endParaRPr lang="fa-IR" sz="4000" b="1" dirty="0">
              <a:cs typeface="B Zar" pitchFamily="2" charset="-78"/>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188640"/>
            <a:ext cx="8229600" cy="1143000"/>
          </a:xfrm>
        </p:spPr>
        <p:txBody>
          <a:bodyPr/>
          <a:lstStyle/>
          <a:p>
            <a:r>
              <a:rPr lang="fa-IR" b="1" dirty="0" smtClean="0">
                <a:cs typeface="B Zar" panose="00000400000000000000" pitchFamily="2" charset="-78"/>
              </a:rPr>
              <a:t>هزینه های نقدینگی</a:t>
            </a:r>
            <a:endParaRPr lang="fa-IR" b="1" dirty="0">
              <a:cs typeface="B Zar" panose="00000400000000000000" pitchFamily="2" charset="-78"/>
            </a:endParaRPr>
          </a:p>
        </p:txBody>
      </p:sp>
      <p:sp>
        <p:nvSpPr>
          <p:cNvPr id="3" name="Content Placeholder 2"/>
          <p:cNvSpPr>
            <a:spLocks noGrp="1"/>
          </p:cNvSpPr>
          <p:nvPr>
            <p:ph idx="1"/>
          </p:nvPr>
        </p:nvSpPr>
        <p:spPr>
          <a:xfrm>
            <a:off x="457200" y="1359882"/>
            <a:ext cx="8229600" cy="5165461"/>
          </a:xfrm>
        </p:spPr>
        <p:txBody>
          <a:bodyPr>
            <a:noAutofit/>
          </a:bodyPr>
          <a:lstStyle/>
          <a:p>
            <a:pPr algn="just"/>
            <a:r>
              <a:rPr lang="fa-IR" dirty="0" smtClean="0">
                <a:cs typeface="B Zar" panose="00000400000000000000" pitchFamily="2" charset="-78"/>
              </a:rPr>
              <a:t>هزینه نگهداری وجه نقد: شامل تفاوت بین سود به دست آمده از سرمایه گذاری وجه نقد و هزینه تامین مالی دارایی های نقدی است</a:t>
            </a:r>
          </a:p>
          <a:p>
            <a:pPr algn="just"/>
            <a:r>
              <a:rPr lang="fa-IR" dirty="0" smtClean="0">
                <a:cs typeface="B Zar" panose="00000400000000000000" pitchFamily="2" charset="-78"/>
              </a:rPr>
              <a:t>اگر در اثر نواقص بازار سرمایه نرخ بهره وام گیری بیشتر از </a:t>
            </a:r>
            <a:r>
              <a:rPr lang="fa-IR" dirty="0">
                <a:cs typeface="B Zar" panose="00000400000000000000" pitchFamily="2" charset="-78"/>
              </a:rPr>
              <a:t>نرخ بهره وام </a:t>
            </a:r>
            <a:r>
              <a:rPr lang="fa-IR" dirty="0" smtClean="0">
                <a:cs typeface="B Zar" panose="00000400000000000000" pitchFamily="2" charset="-78"/>
              </a:rPr>
              <a:t>دهی باشد، نگهداری وجه نقد دارای هزینه خواهد بود</a:t>
            </a:r>
            <a:r>
              <a:rPr lang="fa-IR" dirty="0">
                <a:cs typeface="B Zar" panose="00000400000000000000" pitchFamily="2" charset="-78"/>
              </a:rPr>
              <a:t>.(مدیریت نقدینگی ارزش </a:t>
            </a:r>
            <a:r>
              <a:rPr lang="fa-IR" dirty="0" smtClean="0">
                <a:cs typeface="B Zar" panose="00000400000000000000" pitchFamily="2" charset="-78"/>
              </a:rPr>
              <a:t>دارد) </a:t>
            </a:r>
          </a:p>
          <a:p>
            <a:pPr algn="just"/>
            <a:endParaRPr lang="fa-IR" dirty="0">
              <a:cs typeface="B Zar" panose="00000400000000000000" pitchFamily="2" charset="-78"/>
            </a:endParaRPr>
          </a:p>
          <a:p>
            <a:pPr algn="just"/>
            <a:r>
              <a:rPr lang="fa-IR" dirty="0" smtClean="0">
                <a:cs typeface="B Zar" panose="00000400000000000000" pitchFamily="2" charset="-78"/>
              </a:rPr>
              <a:t>در غیر این صورت برای جلوگیری از ورشکستگی به راحتی می توان وام گرفت و ....حتی کمبودهای جریان نقدی عملیاتی را جبران نمود.(مدیریت نقدینگی ارزش ندارد)</a:t>
            </a:r>
            <a:endParaRPr lang="fa-IR" dirty="0">
              <a:cs typeface="B Zar" panose="00000400000000000000" pitchFamily="2" charset="-78"/>
            </a:endParaRPr>
          </a:p>
          <a:p>
            <a:pPr algn="just"/>
            <a:endParaRPr lang="fa-IR" dirty="0">
              <a:cs typeface="B Zar" panose="00000400000000000000" pitchFamily="2" charset="-78"/>
            </a:endParaRPr>
          </a:p>
        </p:txBody>
      </p:sp>
    </p:spTree>
    <p:extLst>
      <p:ext uri="{BB962C8B-B14F-4D97-AF65-F5344CB8AC3E}">
        <p14:creationId xmlns:p14="http://schemas.microsoft.com/office/powerpoint/2010/main" val="342504474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548680"/>
            <a:ext cx="7931224" cy="1143000"/>
          </a:xfrm>
        </p:spPr>
        <p:txBody>
          <a:bodyPr>
            <a:normAutofit fontScale="90000"/>
          </a:bodyPr>
          <a:lstStyle/>
          <a:p>
            <a:r>
              <a:rPr lang="fa-IR" b="1" dirty="0" smtClean="0">
                <a:cs typeface="B Zar" panose="00000400000000000000" pitchFamily="2" charset="-78"/>
              </a:rPr>
              <a:t>کینز سه انگیزه را برای نگهداری وجوه نقد شناسایی کرده است:</a:t>
            </a:r>
            <a:endParaRPr lang="fa-IR" b="1" dirty="0">
              <a:cs typeface="B Zar" panose="00000400000000000000" pitchFamily="2" charset="-78"/>
            </a:endParaRPr>
          </a:p>
        </p:txBody>
      </p:sp>
      <p:sp>
        <p:nvSpPr>
          <p:cNvPr id="3" name="Content Placeholder 2"/>
          <p:cNvSpPr>
            <a:spLocks noGrp="1"/>
          </p:cNvSpPr>
          <p:nvPr>
            <p:ph idx="1"/>
          </p:nvPr>
        </p:nvSpPr>
        <p:spPr>
          <a:xfrm>
            <a:off x="611560" y="1988840"/>
            <a:ext cx="7920880" cy="4525963"/>
          </a:xfrm>
        </p:spPr>
        <p:txBody>
          <a:bodyPr>
            <a:normAutofit fontScale="92500" lnSpcReduction="20000"/>
          </a:bodyPr>
          <a:lstStyle/>
          <a:p>
            <a:pPr marL="514350" indent="-514350" algn="just">
              <a:spcAft>
                <a:spcPts val="600"/>
              </a:spcAft>
              <a:buFont typeface="+mj-lt"/>
              <a:buAutoNum type="arabicPeriod"/>
            </a:pPr>
            <a:r>
              <a:rPr lang="fa-IR" sz="3500" b="1" dirty="0" smtClean="0">
                <a:solidFill>
                  <a:schemeClr val="accent6">
                    <a:lumMod val="50000"/>
                  </a:schemeClr>
                </a:solidFill>
                <a:cs typeface="B Zar" panose="00000400000000000000" pitchFamily="2" charset="-78"/>
              </a:rPr>
              <a:t>انگیزه داد و ستدی: </a:t>
            </a:r>
            <a:r>
              <a:rPr lang="fa-IR" sz="3500" b="1" dirty="0" smtClean="0">
                <a:cs typeface="B Zar" panose="00000400000000000000" pitchFamily="2" charset="-78"/>
              </a:rPr>
              <a:t>برای پرداختهای تجاری، خریدها، فروش ها، دستمزد مالیات و ..</a:t>
            </a:r>
          </a:p>
          <a:p>
            <a:pPr marL="514350" indent="-514350" algn="just">
              <a:spcAft>
                <a:spcPts val="600"/>
              </a:spcAft>
              <a:buFont typeface="+mj-lt"/>
              <a:buAutoNum type="arabicPeriod"/>
            </a:pPr>
            <a:endParaRPr lang="fa-IR" sz="3500" b="1" dirty="0" smtClean="0">
              <a:cs typeface="B Zar" panose="00000400000000000000" pitchFamily="2" charset="-78"/>
            </a:endParaRPr>
          </a:p>
          <a:p>
            <a:pPr marL="514350" indent="-514350" algn="just">
              <a:spcAft>
                <a:spcPts val="600"/>
              </a:spcAft>
              <a:buFont typeface="+mj-lt"/>
              <a:buAutoNum type="arabicPeriod"/>
            </a:pPr>
            <a:r>
              <a:rPr lang="fa-IR" sz="3500" b="1" dirty="0" smtClean="0">
                <a:solidFill>
                  <a:schemeClr val="accent6">
                    <a:lumMod val="50000"/>
                  </a:schemeClr>
                </a:solidFill>
                <a:cs typeface="B Zar" panose="00000400000000000000" pitchFamily="2" charset="-78"/>
              </a:rPr>
              <a:t>انگیزه دوراندیشی: </a:t>
            </a:r>
            <a:r>
              <a:rPr lang="fa-IR" sz="3500" b="1" dirty="0" smtClean="0">
                <a:cs typeface="B Zar" panose="00000400000000000000" pitchFamily="2" charset="-78"/>
              </a:rPr>
              <a:t>برای رویارویی با پدیده های احتمالی ناخواسته</a:t>
            </a:r>
          </a:p>
          <a:p>
            <a:pPr marL="514350" indent="-514350" algn="just">
              <a:spcAft>
                <a:spcPts val="600"/>
              </a:spcAft>
              <a:buFont typeface="+mj-lt"/>
              <a:buAutoNum type="arabicPeriod"/>
            </a:pPr>
            <a:endParaRPr lang="fa-IR" sz="3500" b="1" dirty="0" smtClean="0">
              <a:cs typeface="B Zar" panose="00000400000000000000" pitchFamily="2" charset="-78"/>
            </a:endParaRPr>
          </a:p>
          <a:p>
            <a:pPr marL="514350" indent="-514350" algn="just">
              <a:spcAft>
                <a:spcPts val="600"/>
              </a:spcAft>
              <a:buFont typeface="+mj-lt"/>
              <a:buAutoNum type="arabicPeriod"/>
            </a:pPr>
            <a:r>
              <a:rPr lang="fa-IR" sz="3500" b="1" dirty="0" smtClean="0">
                <a:solidFill>
                  <a:schemeClr val="accent6">
                    <a:lumMod val="50000"/>
                  </a:schemeClr>
                </a:solidFill>
                <a:cs typeface="B Zar" panose="00000400000000000000" pitchFamily="2" charset="-78"/>
              </a:rPr>
              <a:t>انگیزه سوداگری یا سفته بازانه: </a:t>
            </a:r>
            <a:r>
              <a:rPr lang="fa-IR" sz="3500" b="1" dirty="0" smtClean="0">
                <a:cs typeface="B Zar" panose="00000400000000000000" pitchFamily="2" charset="-78"/>
              </a:rPr>
              <a:t>بهره گیری از دگرگونیهای پیش آمده در قیمت های دارایی ها و نرخ بهره و ...</a:t>
            </a:r>
            <a:endParaRPr lang="fa-IR" sz="3500" b="1" dirty="0">
              <a:cs typeface="B Zar" panose="00000400000000000000" pitchFamily="2" charset="-78"/>
            </a:endParaRPr>
          </a:p>
        </p:txBody>
      </p:sp>
    </p:spTree>
    <p:extLst>
      <p:ext uri="{BB962C8B-B14F-4D97-AF65-F5344CB8AC3E}">
        <p14:creationId xmlns:p14="http://schemas.microsoft.com/office/powerpoint/2010/main" val="49183912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57232"/>
            <a:ext cx="8229600" cy="5268931"/>
          </a:xfrm>
        </p:spPr>
        <p:txBody>
          <a:bodyPr>
            <a:normAutofit/>
          </a:bodyPr>
          <a:lstStyle/>
          <a:p>
            <a:pPr algn="just"/>
            <a:r>
              <a:rPr lang="fa-IR" sz="3600" b="1" dirty="0" smtClean="0">
                <a:cs typeface="B Zar" pitchFamily="2" charset="-78"/>
              </a:rPr>
              <a:t>زیرا میزان نقدشوندگی سهام بر تصمیمات سرمایه</a:t>
            </a:r>
            <a:r>
              <a:rPr lang="en-US" sz="3600" b="1" dirty="0" smtClean="0">
                <a:cs typeface="B Zar" pitchFamily="2" charset="-78"/>
              </a:rPr>
              <a:t>‌</a:t>
            </a:r>
            <a:r>
              <a:rPr lang="fa-IR" sz="3600" b="1" dirty="0" smtClean="0">
                <a:cs typeface="B Zar" pitchFamily="2" charset="-78"/>
              </a:rPr>
              <a:t>گذاران در تشکیل پرتفوي سرمایه</a:t>
            </a:r>
            <a:r>
              <a:rPr lang="en-US" sz="3600" b="1" dirty="0" smtClean="0">
                <a:cs typeface="B Zar" pitchFamily="2" charset="-78"/>
              </a:rPr>
              <a:t>‌</a:t>
            </a:r>
            <a:r>
              <a:rPr lang="fa-IR" sz="3600" b="1" dirty="0" smtClean="0">
                <a:cs typeface="B Zar" pitchFamily="2" charset="-78"/>
              </a:rPr>
              <a:t>گذاري مؤثر است. </a:t>
            </a:r>
          </a:p>
          <a:p>
            <a:pPr algn="just"/>
            <a:r>
              <a:rPr lang="fa-IR" sz="3600" b="1" dirty="0" smtClean="0">
                <a:cs typeface="B Zar" pitchFamily="2" charset="-78"/>
              </a:rPr>
              <a:t>به عبارت دیگر، سرمایه</a:t>
            </a:r>
            <a:r>
              <a:rPr lang="en-US" sz="3600" b="1" dirty="0" smtClean="0">
                <a:cs typeface="B Zar" pitchFamily="2" charset="-78"/>
              </a:rPr>
              <a:t>‌</a:t>
            </a:r>
            <a:r>
              <a:rPr lang="fa-IR" sz="3600" b="1" dirty="0" smtClean="0">
                <a:cs typeface="B Zar" pitchFamily="2" charset="-78"/>
              </a:rPr>
              <a:t>گذاران منطقی براي سهامی که نقدشوندگی کمتري دارد، صرف ریسک بیشتري را مطالبه می‌کنند. </a:t>
            </a:r>
          </a:p>
          <a:p>
            <a:pPr algn="just"/>
            <a:r>
              <a:rPr lang="fa-IR" sz="3600" b="1" dirty="0" smtClean="0">
                <a:cs typeface="B Zar" pitchFamily="2" charset="-78"/>
              </a:rPr>
              <a:t>و بازده مورد انتظار آن‌ها بیشتر خواهد بود.</a:t>
            </a:r>
            <a:endParaRPr lang="fa-IR" sz="3600" b="1" dirty="0">
              <a:cs typeface="B Zar" pitchFamily="2" charset="-78"/>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42918"/>
            <a:ext cx="8229600" cy="5786478"/>
          </a:xfrm>
        </p:spPr>
        <p:txBody>
          <a:bodyPr>
            <a:noAutofit/>
          </a:bodyPr>
          <a:lstStyle/>
          <a:p>
            <a:pPr>
              <a:buNone/>
            </a:pPr>
            <a:r>
              <a:rPr lang="fa-IR" sz="4400" b="1" dirty="0" smtClean="0">
                <a:cs typeface="B Zar" pitchFamily="2" charset="-78"/>
              </a:rPr>
              <a:t>حجم مبادلات:</a:t>
            </a:r>
          </a:p>
          <a:p>
            <a:r>
              <a:rPr lang="fa-IR" sz="3400" b="1" dirty="0" smtClean="0">
                <a:cs typeface="B Zar" pitchFamily="2" charset="-78"/>
              </a:rPr>
              <a:t>معیار پایداری و صحت قیمت</a:t>
            </a:r>
          </a:p>
          <a:p>
            <a:r>
              <a:rPr lang="fa-IR" sz="3400" b="1" dirty="0" smtClean="0">
                <a:cs typeface="B Zar" pitchFamily="2" charset="-78"/>
              </a:rPr>
              <a:t>از معیارهای اصلی در تحلیل‌های تکنیکال است که به همراه قیمت می‌تواند تصویر کاملی از روندهای بازار برای تحلیل‌گران نمایان می سازد </a:t>
            </a:r>
          </a:p>
          <a:p>
            <a:r>
              <a:rPr lang="ar-SA" sz="3400" b="1" dirty="0" smtClean="0">
                <a:cs typeface="B Zar" pitchFamily="2" charset="-78"/>
              </a:rPr>
              <a:t>حجم نسبی معاملات از </a:t>
            </a:r>
            <a:r>
              <a:rPr lang="ar-SA" sz="3400" b="1" u="sng" dirty="0" smtClean="0">
                <a:cs typeface="B Zar" pitchFamily="2" charset="-78"/>
              </a:rPr>
              <a:t>تقسیم تعداد سهام معامله شده بر تعداد سهام </a:t>
            </a:r>
            <a:r>
              <a:rPr lang="fa-IR" sz="3400" b="1" u="sng" dirty="0" smtClean="0">
                <a:cs typeface="B Zar" pitchFamily="2" charset="-78"/>
              </a:rPr>
              <a:t>(یا سهام </a:t>
            </a:r>
            <a:r>
              <a:rPr lang="ar-SA" sz="3400" b="1" u="sng" dirty="0" smtClean="0">
                <a:cs typeface="B Zar" pitchFamily="2" charset="-78"/>
              </a:rPr>
              <a:t>در جریان</a:t>
            </a:r>
            <a:r>
              <a:rPr lang="fa-IR" sz="3400" b="1" u="sng" dirty="0" smtClean="0">
                <a:cs typeface="B Zar" pitchFamily="2" charset="-78"/>
              </a:rPr>
              <a:t>)</a:t>
            </a:r>
            <a:r>
              <a:rPr lang="ar-SA" sz="3400" b="1" u="sng" dirty="0" smtClean="0">
                <a:cs typeface="B Zar" pitchFamily="2" charset="-78"/>
              </a:rPr>
              <a:t> </a:t>
            </a:r>
            <a:r>
              <a:rPr lang="ar-SA" sz="3400" b="1" dirty="0" smtClean="0">
                <a:cs typeface="B Zar" pitchFamily="2" charset="-78"/>
              </a:rPr>
              <a:t>به دست می‌آید</a:t>
            </a:r>
            <a:endParaRPr lang="fa-IR" sz="3400" b="1" dirty="0" smtClean="0">
              <a:cs typeface="B Zar" pitchFamily="2" charset="-78"/>
            </a:endParaRPr>
          </a:p>
          <a:p>
            <a:r>
              <a:rPr lang="ar-SA" sz="3400" b="1" dirty="0" smtClean="0">
                <a:cs typeface="B Zar" pitchFamily="2" charset="-78"/>
              </a:rPr>
              <a:t>بیان‌گر میزان روانی معاملات است و هرچه این نسبت بیشتر باشد می‌تواند نشان‌دهنده نقدشوندگی بالاتر باشد</a:t>
            </a:r>
            <a:endParaRPr lang="fa-IR" sz="3400" b="1" dirty="0">
              <a:cs typeface="B Zar" pitchFamily="2" charset="-78"/>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42918"/>
            <a:ext cx="8229600" cy="5483245"/>
          </a:xfrm>
        </p:spPr>
        <p:txBody>
          <a:bodyPr>
            <a:noAutofit/>
          </a:bodyPr>
          <a:lstStyle/>
          <a:p>
            <a:pPr>
              <a:buNone/>
            </a:pPr>
            <a:r>
              <a:rPr lang="fa-IR" sz="3600" b="1" dirty="0" smtClean="0">
                <a:cs typeface="B Zar" pitchFamily="2" charset="-78"/>
              </a:rPr>
              <a:t>گردش سهام</a:t>
            </a:r>
          </a:p>
          <a:p>
            <a:pPr>
              <a:buNone/>
            </a:pPr>
            <a:endParaRPr lang="en-US" sz="2400" dirty="0" smtClean="0">
              <a:cs typeface="B Zar" pitchFamily="2" charset="-78"/>
            </a:endParaRPr>
          </a:p>
          <a:p>
            <a:r>
              <a:rPr lang="fa-IR" sz="3400" b="1" dirty="0" smtClean="0">
                <a:cs typeface="B Zar" pitchFamily="2" charset="-78"/>
              </a:rPr>
              <a:t>گردش و بازده سهام از مهم‌ترین مؤلفه‌‌های توسعه یافتگی بورس‌‌ها تلقی می‌شود.</a:t>
            </a:r>
          </a:p>
          <a:p>
            <a:r>
              <a:rPr lang="fa-IR" sz="3400" b="1" dirty="0" smtClean="0">
                <a:cs typeface="B Zar" pitchFamily="2" charset="-78"/>
              </a:rPr>
              <a:t>نرخ گردش سهام را می‌توان یکی از عوامل دخیل در افزایش تقاضای سرمایه‌گذاران برای آن سهم دانست. </a:t>
            </a:r>
          </a:p>
          <a:p>
            <a:r>
              <a:rPr lang="fa-IR" sz="3400" b="1" dirty="0" smtClean="0">
                <a:cs typeface="B Zar" pitchFamily="2" charset="-78"/>
              </a:rPr>
              <a:t>این معيار از حاصل تقسيم تعداد سهام معامله شده بر تعداد سهام در جريان شركت به دسـت مـي‌آيـد.</a:t>
            </a:r>
          </a:p>
          <a:p>
            <a:pPr>
              <a:buNone/>
            </a:pPr>
            <a:endParaRPr lang="fa-IR" sz="3400" dirty="0">
              <a:cs typeface="B Zar" pitchFamily="2" charset="-78"/>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457200" y="500042"/>
            <a:ext cx="8229600" cy="5626121"/>
          </a:xfrm>
        </p:spPr>
        <p:txBody>
          <a:bodyPr>
            <a:normAutofit/>
          </a:bodyPr>
          <a:lstStyle/>
          <a:p>
            <a:pPr algn="ctr">
              <a:buNone/>
            </a:pPr>
            <a:r>
              <a:rPr lang="fa-IR" sz="6000" b="1" dirty="0" smtClean="0">
                <a:cs typeface="B Zar" pitchFamily="2" charset="-78"/>
              </a:rPr>
              <a:t>تعداد دفعات معاملات</a:t>
            </a:r>
          </a:p>
          <a:p>
            <a:endParaRPr lang="en-US" sz="1600" dirty="0" smtClean="0">
              <a:cs typeface="B Zar" pitchFamily="2" charset="-78"/>
            </a:endParaRPr>
          </a:p>
          <a:p>
            <a:r>
              <a:rPr lang="fa-IR" sz="4400" dirty="0" smtClean="0">
                <a:cs typeface="B Zar" pitchFamily="2" charset="-78"/>
              </a:rPr>
              <a:t>تعداد سهام معامله شده و تعداد دفعات</a:t>
            </a:r>
            <a:r>
              <a:rPr lang="ar-SA" sz="4400" dirty="0" smtClean="0">
                <a:cs typeface="B Zar" pitchFamily="2" charset="-78"/>
              </a:rPr>
              <a:t> معامله یک سهم به عنوان </a:t>
            </a:r>
            <a:r>
              <a:rPr lang="fa-IR" sz="4400" dirty="0" smtClean="0">
                <a:cs typeface="B Zar" pitchFamily="2" charset="-78"/>
              </a:rPr>
              <a:t>یکی از اطلاعات مهمی است که توسط سازمان بورس منتشر می‌شود </a:t>
            </a:r>
          </a:p>
          <a:p>
            <a:endParaRPr lang="fa-IR" sz="2400" dirty="0" smtClean="0">
              <a:cs typeface="B Zar" pitchFamily="2" charset="-78"/>
            </a:endParaRPr>
          </a:p>
          <a:p>
            <a:r>
              <a:rPr lang="fa-IR" sz="4400" dirty="0" smtClean="0">
                <a:cs typeface="B Zar" pitchFamily="2" charset="-78"/>
              </a:rPr>
              <a:t>آمار معاملات سهام حاوی چه اطلاعاتی است؟ و علت تاکید بر انتشار آن چیست؟</a:t>
            </a:r>
          </a:p>
          <a:p>
            <a:pPr>
              <a:buNone/>
            </a:pPr>
            <a:endParaRPr lang="fa-IR" sz="4400" dirty="0">
              <a:cs typeface="B Zar" pitchFamily="2" charset="-78"/>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1857</TotalTime>
  <Words>913</Words>
  <Application>Microsoft Office PowerPoint</Application>
  <PresentationFormat>On-screen Show (4:3)</PresentationFormat>
  <Paragraphs>69</Paragraphs>
  <Slides>16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16</vt:i4>
      </vt:variant>
    </vt:vector>
  </HeadingPairs>
  <TitlesOfParts>
    <vt:vector size="23" baseType="lpstr">
      <vt:lpstr>Arial</vt:lpstr>
      <vt:lpstr>B Koodak</vt:lpstr>
      <vt:lpstr>B Titr</vt:lpstr>
      <vt:lpstr>B Zar</vt:lpstr>
      <vt:lpstr>Calibri</vt:lpstr>
      <vt:lpstr>Times New Roman</vt:lpstr>
      <vt:lpstr>Office Theme</vt:lpstr>
      <vt:lpstr>نقدینگی سهام  دکتر خوزین</vt:lpstr>
      <vt:lpstr>نقدینگی</vt:lpstr>
      <vt:lpstr>PowerPoint Presentation</vt:lpstr>
      <vt:lpstr>هزینه های نقدینگی</vt:lpstr>
      <vt:lpstr>کینز سه انگیزه را برای نگهداری وجوه نقد شناسایی کرده است:</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Khozein</dc:creator>
  <cp:lastModifiedBy>Eshterak</cp:lastModifiedBy>
  <cp:revision>47</cp:revision>
  <dcterms:created xsi:type="dcterms:W3CDTF">2016-01-12T05:26:02Z</dcterms:created>
  <dcterms:modified xsi:type="dcterms:W3CDTF">2016-04-24T11:08:25Z</dcterms:modified>
</cp:coreProperties>
</file>