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4" r:id="rId2"/>
    <p:sldId id="256" r:id="rId3"/>
    <p:sldId id="263" r:id="rId4"/>
    <p:sldId id="265" r:id="rId5"/>
    <p:sldId id="257" r:id="rId6"/>
    <p:sldId id="267" r:id="rId7"/>
    <p:sldId id="261" r:id="rId8"/>
    <p:sldId id="269" r:id="rId9"/>
    <p:sldId id="270" r:id="rId10"/>
    <p:sldId id="271" r:id="rId11"/>
    <p:sldId id="272" r:id="rId12"/>
    <p:sldId id="273" r:id="rId13"/>
    <p:sldId id="262" r:id="rId14"/>
    <p:sldId id="259" r:id="rId15"/>
    <p:sldId id="260" r:id="rId16"/>
    <p:sldId id="266" r:id="rId17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47C6-1996-469E-A3BE-781CC3F35F07}" type="datetimeFigureOut">
              <a:rPr lang="fa-IR" smtClean="0"/>
              <a:pPr/>
              <a:t>08/15/1437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DAEFD-AFD1-4FCC-B5B2-7F4FFEDDFD02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2591911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47C6-1996-469E-A3BE-781CC3F35F07}" type="datetimeFigureOut">
              <a:rPr lang="fa-IR" smtClean="0"/>
              <a:pPr/>
              <a:t>08/15/1437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DAEFD-AFD1-4FCC-B5B2-7F4FFEDDFD02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1322445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47C6-1996-469E-A3BE-781CC3F35F07}" type="datetimeFigureOut">
              <a:rPr lang="fa-IR" smtClean="0"/>
              <a:pPr/>
              <a:t>08/15/1437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DAEFD-AFD1-4FCC-B5B2-7F4FFEDDFD02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416737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828801"/>
            <a:ext cx="5392615" cy="4302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9785" y="1828801"/>
            <a:ext cx="5392615" cy="4302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319D7-BC98-4D7A-92F5-9798B39A52A5}" type="datetime8">
              <a:rPr lang="fa-IR"/>
              <a:pPr>
                <a:defRPr/>
              </a:pPr>
              <a:t>مه 22، 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A695C-B240-4373-A444-B18000BEFD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6271944"/>
      </p:ext>
    </p:extLst>
  </p:cSld>
  <p:clrMapOvr>
    <a:masterClrMapping/>
  </p:clrMapOvr>
  <p:transition spd="slow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47C6-1996-469E-A3BE-781CC3F35F07}" type="datetimeFigureOut">
              <a:rPr lang="fa-IR" smtClean="0"/>
              <a:pPr/>
              <a:t>08/15/1437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DAEFD-AFD1-4FCC-B5B2-7F4FFEDDFD02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1689192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47C6-1996-469E-A3BE-781CC3F35F07}" type="datetimeFigureOut">
              <a:rPr lang="fa-IR" smtClean="0"/>
              <a:pPr/>
              <a:t>08/15/1437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DAEFD-AFD1-4FCC-B5B2-7F4FFEDDFD02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1683773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47C6-1996-469E-A3BE-781CC3F35F07}" type="datetimeFigureOut">
              <a:rPr lang="fa-IR" smtClean="0"/>
              <a:pPr/>
              <a:t>08/15/1437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DAEFD-AFD1-4FCC-B5B2-7F4FFEDDFD02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3753568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47C6-1996-469E-A3BE-781CC3F35F07}" type="datetimeFigureOut">
              <a:rPr lang="fa-IR" smtClean="0"/>
              <a:pPr/>
              <a:t>08/15/1437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DAEFD-AFD1-4FCC-B5B2-7F4FFEDDFD02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2914583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47C6-1996-469E-A3BE-781CC3F35F07}" type="datetimeFigureOut">
              <a:rPr lang="fa-IR" smtClean="0"/>
              <a:pPr/>
              <a:t>08/15/1437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DAEFD-AFD1-4FCC-B5B2-7F4FFEDDFD02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355249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47C6-1996-469E-A3BE-781CC3F35F07}" type="datetimeFigureOut">
              <a:rPr lang="fa-IR" smtClean="0"/>
              <a:pPr/>
              <a:t>08/15/1437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DAEFD-AFD1-4FCC-B5B2-7F4FFEDDFD02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636786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47C6-1996-469E-A3BE-781CC3F35F07}" type="datetimeFigureOut">
              <a:rPr lang="fa-IR" smtClean="0"/>
              <a:pPr/>
              <a:t>08/15/1437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DAEFD-AFD1-4FCC-B5B2-7F4FFEDDFD02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2975212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747C6-1996-469E-A3BE-781CC3F35F07}" type="datetimeFigureOut">
              <a:rPr lang="fa-IR" smtClean="0"/>
              <a:pPr/>
              <a:t>08/15/1437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DAEFD-AFD1-4FCC-B5B2-7F4FFEDDFD02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4237132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747C6-1996-469E-A3BE-781CC3F35F07}" type="datetimeFigureOut">
              <a:rPr lang="fa-IR" smtClean="0"/>
              <a:pPr/>
              <a:t>08/15/1437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DAEFD-AFD1-4FCC-B5B2-7F4FFEDDFD02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2079559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1825" y="491297"/>
            <a:ext cx="9766479" cy="4338280"/>
          </a:xfrm>
        </p:spPr>
        <p:txBody>
          <a:bodyPr>
            <a:normAutofit fontScale="90000"/>
          </a:bodyPr>
          <a:lstStyle/>
          <a:p>
            <a:r>
              <a:rPr lang="fa-IR" sz="6600" dirty="0" smtClean="0">
                <a:cs typeface="B Titr" panose="00000700000000000000" pitchFamily="2" charset="-78"/>
              </a:rPr>
              <a:t/>
            </a:r>
            <a:br>
              <a:rPr lang="fa-IR" sz="6600" dirty="0" smtClean="0">
                <a:cs typeface="B Titr" panose="00000700000000000000" pitchFamily="2" charset="-78"/>
              </a:rPr>
            </a:br>
            <a:r>
              <a:rPr lang="fa-IR" sz="6600" dirty="0" smtClean="0">
                <a:cs typeface="B Titr" panose="00000700000000000000" pitchFamily="2" charset="-78"/>
              </a:rPr>
              <a:t/>
            </a:r>
            <a:br>
              <a:rPr lang="fa-IR" sz="6600" dirty="0" smtClean="0">
                <a:cs typeface="B Titr" panose="00000700000000000000" pitchFamily="2" charset="-78"/>
              </a:rPr>
            </a:br>
            <a:r>
              <a:rPr lang="fa-IR" sz="6600" dirty="0" smtClean="0">
                <a:cs typeface="B Titr" panose="00000700000000000000" pitchFamily="2" charset="-78"/>
              </a:rPr>
              <a:t>تعیین خط مشی ساختار سرمایه</a:t>
            </a:r>
            <a:br>
              <a:rPr lang="fa-IR" sz="6600" dirty="0" smtClean="0">
                <a:cs typeface="B Titr" panose="00000700000000000000" pitchFamily="2" charset="-78"/>
              </a:rPr>
            </a:br>
            <a:r>
              <a:rPr lang="fa-IR" sz="6600" dirty="0" smtClean="0">
                <a:cs typeface="B Titr" panose="00000700000000000000" pitchFamily="2" charset="-78"/>
              </a:rPr>
              <a:t/>
            </a:r>
            <a:br>
              <a:rPr lang="fa-IR" sz="6600" dirty="0" smtClean="0">
                <a:cs typeface="B Titr" panose="00000700000000000000" pitchFamily="2" charset="-78"/>
              </a:rPr>
            </a:br>
            <a:r>
              <a:rPr lang="fa-IR" sz="6600" dirty="0" smtClean="0">
                <a:cs typeface="B Titr" panose="00000700000000000000" pitchFamily="2" charset="-78"/>
              </a:rPr>
              <a:t>دکتر خوزین</a:t>
            </a:r>
            <a:endParaRPr lang="fa-IR" sz="66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3910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Line 1026"/>
          <p:cNvSpPr>
            <a:spLocks noChangeShapeType="1"/>
          </p:cNvSpPr>
          <p:nvPr/>
        </p:nvSpPr>
        <p:spPr bwMode="auto">
          <a:xfrm>
            <a:off x="2844800" y="2314576"/>
            <a:ext cx="0" cy="24368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34819" name="Rectangle 1027"/>
          <p:cNvSpPr>
            <a:spLocks noChangeArrowheads="1"/>
          </p:cNvSpPr>
          <p:nvPr/>
        </p:nvSpPr>
        <p:spPr bwMode="auto">
          <a:xfrm>
            <a:off x="1528762" y="1955176"/>
            <a:ext cx="3938588" cy="446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fa-IR" sz="2600" dirty="0"/>
              <a:t>Value of Firm, V</a:t>
            </a:r>
          </a:p>
        </p:txBody>
      </p:sp>
      <p:sp>
        <p:nvSpPr>
          <p:cNvPr id="34821" name="Rectangle 1029"/>
          <p:cNvSpPr>
            <a:spLocks noChangeArrowheads="1"/>
          </p:cNvSpPr>
          <p:nvPr/>
        </p:nvSpPr>
        <p:spPr bwMode="auto">
          <a:xfrm>
            <a:off x="7757634" y="4526455"/>
            <a:ext cx="2934706" cy="449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fa-IR" altLang="fa-IR" sz="2600" dirty="0" smtClean="0">
                <a:cs typeface="B Zar" panose="00000400000000000000" pitchFamily="2" charset="-78"/>
              </a:rPr>
              <a:t>درجه اهرم</a:t>
            </a:r>
            <a:endParaRPr lang="en-US" altLang="fa-IR" sz="2400" dirty="0">
              <a:cs typeface="B Zar" panose="00000400000000000000" pitchFamily="2" charset="-78"/>
            </a:endParaRPr>
          </a:p>
        </p:txBody>
      </p:sp>
      <p:sp>
        <p:nvSpPr>
          <p:cNvPr id="34823" name="Rectangle 1031"/>
          <p:cNvSpPr>
            <a:spLocks noChangeArrowheads="1"/>
          </p:cNvSpPr>
          <p:nvPr/>
        </p:nvSpPr>
        <p:spPr bwMode="auto">
          <a:xfrm>
            <a:off x="7757634" y="2720975"/>
            <a:ext cx="541817" cy="489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fa-IR" sz="2600" dirty="0"/>
              <a:t>V</a:t>
            </a:r>
            <a:r>
              <a:rPr lang="en-US" altLang="fa-IR" sz="2600" baseline="-25000" dirty="0"/>
              <a:t>L</a:t>
            </a:r>
            <a:endParaRPr lang="en-US" altLang="fa-IR" sz="2800" baseline="-25000" dirty="0"/>
          </a:p>
        </p:txBody>
      </p:sp>
      <p:sp>
        <p:nvSpPr>
          <p:cNvPr id="34825" name="Rectangle 1033"/>
          <p:cNvSpPr>
            <a:spLocks noChangeArrowheads="1"/>
          </p:cNvSpPr>
          <p:nvPr/>
        </p:nvSpPr>
        <p:spPr bwMode="auto">
          <a:xfrm>
            <a:off x="2125664" y="711200"/>
            <a:ext cx="7894637" cy="1193800"/>
          </a:xfrm>
          <a:prstGeom prst="rect">
            <a:avLst/>
          </a:prstGeom>
          <a:solidFill>
            <a:schemeClr val="accent1"/>
          </a:solidFill>
          <a:ln w="508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fa-IR" altLang="fa-IR" sz="6000" dirty="0" smtClean="0">
                <a:cs typeface="B Titr" panose="00000700000000000000" pitchFamily="2" charset="-78"/>
              </a:rPr>
              <a:t>ارزش شرکت</a:t>
            </a:r>
            <a:endParaRPr lang="en-US" altLang="fa-IR" sz="6000" dirty="0">
              <a:cs typeface="B Titr" panose="00000700000000000000" pitchFamily="2" charset="-78"/>
            </a:endParaRPr>
          </a:p>
        </p:txBody>
      </p:sp>
      <p:sp>
        <p:nvSpPr>
          <p:cNvPr id="34826" name="Line 1034"/>
          <p:cNvSpPr>
            <a:spLocks noChangeShapeType="1"/>
          </p:cNvSpPr>
          <p:nvPr/>
        </p:nvSpPr>
        <p:spPr bwMode="auto">
          <a:xfrm>
            <a:off x="2844800" y="3365276"/>
            <a:ext cx="4722814" cy="18649"/>
          </a:xfrm>
          <a:prstGeom prst="line">
            <a:avLst/>
          </a:prstGeom>
          <a:noFill/>
          <a:ln w="50800">
            <a:solidFill>
              <a:schemeClr val="accent5">
                <a:lumMod val="50000"/>
              </a:schemeClr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34830" name="Line 1038"/>
          <p:cNvSpPr>
            <a:spLocks noChangeShapeType="1"/>
          </p:cNvSpPr>
          <p:nvPr/>
        </p:nvSpPr>
        <p:spPr bwMode="auto">
          <a:xfrm>
            <a:off x="2857500" y="4724400"/>
            <a:ext cx="52197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25640970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Line 2"/>
          <p:cNvSpPr>
            <a:spLocks noChangeShapeType="1"/>
          </p:cNvSpPr>
          <p:nvPr/>
        </p:nvSpPr>
        <p:spPr bwMode="auto">
          <a:xfrm>
            <a:off x="2381202" y="2048292"/>
            <a:ext cx="28689" cy="3282031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35843" name="Line 3"/>
          <p:cNvSpPr>
            <a:spLocks noChangeShapeType="1"/>
          </p:cNvSpPr>
          <p:nvPr/>
        </p:nvSpPr>
        <p:spPr bwMode="auto">
          <a:xfrm>
            <a:off x="2381202" y="5330323"/>
            <a:ext cx="5629275" cy="37944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777451" y="2436144"/>
            <a:ext cx="1868487" cy="1253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fa-IR" sz="2800" dirty="0"/>
              <a:t>Cost of Capital (%)</a:t>
            </a:r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2166939" y="248445"/>
            <a:ext cx="7894637" cy="15434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08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0488" tIns="44450" rIns="90488" bIns="44450" anchor="ctr"/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fa-IR" altLang="fa-IR" sz="4800" dirty="0">
                <a:cs typeface="B Titr" panose="00000700000000000000" pitchFamily="2" charset="-78"/>
              </a:rPr>
              <a:t> </a:t>
            </a:r>
            <a:r>
              <a:rPr lang="fa-IR" altLang="fa-IR" sz="4800" dirty="0" smtClean="0">
                <a:cs typeface="B Titr" panose="00000700000000000000" pitchFamily="2" charset="-78"/>
              </a:rPr>
              <a:t>دیدگاه سنتی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5864388" y="3319437"/>
            <a:ext cx="1280224" cy="520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fa-IR" sz="2800" dirty="0"/>
              <a:t>WACC</a:t>
            </a:r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5073871" y="1822799"/>
            <a:ext cx="1996496" cy="582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fa-IR" dirty="0" err="1" smtClean="0">
                <a:cs typeface="B Zar" panose="00000400000000000000" pitchFamily="2" charset="-78"/>
              </a:rPr>
              <a:t>Ke</a:t>
            </a:r>
            <a:endParaRPr lang="en-US" altLang="fa-IR" dirty="0"/>
          </a:p>
        </p:txBody>
      </p:sp>
      <p:sp>
        <p:nvSpPr>
          <p:cNvPr id="18" name="Rectangle 12"/>
          <p:cNvSpPr>
            <a:spLocks noChangeArrowheads="1"/>
          </p:cNvSpPr>
          <p:nvPr/>
        </p:nvSpPr>
        <p:spPr bwMode="auto">
          <a:xfrm>
            <a:off x="7774326" y="3647168"/>
            <a:ext cx="1293728" cy="582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fa-IR" dirty="0" smtClean="0">
                <a:cs typeface="B Zar" panose="00000400000000000000" pitchFamily="2" charset="-78"/>
              </a:rPr>
              <a:t>Ki</a:t>
            </a:r>
            <a:endParaRPr lang="en-US" altLang="fa-IR" dirty="0"/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3571830" y="5794526"/>
            <a:ext cx="3957928" cy="520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fa-IR" altLang="fa-IR" sz="2800" dirty="0" smtClean="0">
                <a:cs typeface="B Zar" panose="00000400000000000000" pitchFamily="2" charset="-78"/>
              </a:rPr>
              <a:t>کمترین هزینه سرمایه</a:t>
            </a:r>
            <a:endParaRPr lang="en-US" altLang="fa-IR" sz="2800" dirty="0">
              <a:cs typeface="B Zar" panose="00000400000000000000" pitchFamily="2" charset="-78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2434107" y="3412901"/>
            <a:ext cx="6233375" cy="1429555"/>
          </a:xfrm>
          <a:custGeom>
            <a:avLst/>
            <a:gdLst>
              <a:gd name="connsiteX0" fmla="*/ 0 w 6233375"/>
              <a:gd name="connsiteY0" fmla="*/ 1429555 h 1429555"/>
              <a:gd name="connsiteX1" fmla="*/ 154547 w 6233375"/>
              <a:gd name="connsiteY1" fmla="*/ 1416676 h 1429555"/>
              <a:gd name="connsiteX2" fmla="*/ 231820 w 6233375"/>
              <a:gd name="connsiteY2" fmla="*/ 1390919 h 1429555"/>
              <a:gd name="connsiteX3" fmla="*/ 3979572 w 6233375"/>
              <a:gd name="connsiteY3" fmla="*/ 1378040 h 1429555"/>
              <a:gd name="connsiteX4" fmla="*/ 4031087 w 6233375"/>
              <a:gd name="connsiteY4" fmla="*/ 1365161 h 1429555"/>
              <a:gd name="connsiteX5" fmla="*/ 4121239 w 6233375"/>
              <a:gd name="connsiteY5" fmla="*/ 1339403 h 1429555"/>
              <a:gd name="connsiteX6" fmla="*/ 4237149 w 6233375"/>
              <a:gd name="connsiteY6" fmla="*/ 1313645 h 1429555"/>
              <a:gd name="connsiteX7" fmla="*/ 4275786 w 6233375"/>
              <a:gd name="connsiteY7" fmla="*/ 1300767 h 1429555"/>
              <a:gd name="connsiteX8" fmla="*/ 4430332 w 6233375"/>
              <a:gd name="connsiteY8" fmla="*/ 1275009 h 1429555"/>
              <a:gd name="connsiteX9" fmla="*/ 4572000 w 6233375"/>
              <a:gd name="connsiteY9" fmla="*/ 1249251 h 1429555"/>
              <a:gd name="connsiteX10" fmla="*/ 4610637 w 6233375"/>
              <a:gd name="connsiteY10" fmla="*/ 1236372 h 1429555"/>
              <a:gd name="connsiteX11" fmla="*/ 4649273 w 6233375"/>
              <a:gd name="connsiteY11" fmla="*/ 1210614 h 1429555"/>
              <a:gd name="connsiteX12" fmla="*/ 4739425 w 6233375"/>
              <a:gd name="connsiteY12" fmla="*/ 1184857 h 1429555"/>
              <a:gd name="connsiteX13" fmla="*/ 4778062 w 6233375"/>
              <a:gd name="connsiteY13" fmla="*/ 1159099 h 1429555"/>
              <a:gd name="connsiteX14" fmla="*/ 4816699 w 6233375"/>
              <a:gd name="connsiteY14" fmla="*/ 1146220 h 1429555"/>
              <a:gd name="connsiteX15" fmla="*/ 4868214 w 6233375"/>
              <a:gd name="connsiteY15" fmla="*/ 1120462 h 1429555"/>
              <a:gd name="connsiteX16" fmla="*/ 4906851 w 6233375"/>
              <a:gd name="connsiteY16" fmla="*/ 1094705 h 1429555"/>
              <a:gd name="connsiteX17" fmla="*/ 4984124 w 6233375"/>
              <a:gd name="connsiteY17" fmla="*/ 1068947 h 1429555"/>
              <a:gd name="connsiteX18" fmla="*/ 5061397 w 6233375"/>
              <a:gd name="connsiteY18" fmla="*/ 1017431 h 1429555"/>
              <a:gd name="connsiteX19" fmla="*/ 5151549 w 6233375"/>
              <a:gd name="connsiteY19" fmla="*/ 978795 h 1429555"/>
              <a:gd name="connsiteX20" fmla="*/ 5228823 w 6233375"/>
              <a:gd name="connsiteY20" fmla="*/ 914400 h 1429555"/>
              <a:gd name="connsiteX21" fmla="*/ 5306096 w 6233375"/>
              <a:gd name="connsiteY21" fmla="*/ 862885 h 1429555"/>
              <a:gd name="connsiteX22" fmla="*/ 5344732 w 6233375"/>
              <a:gd name="connsiteY22" fmla="*/ 837127 h 1429555"/>
              <a:gd name="connsiteX23" fmla="*/ 5383369 w 6233375"/>
              <a:gd name="connsiteY23" fmla="*/ 824248 h 1429555"/>
              <a:gd name="connsiteX24" fmla="*/ 5434885 w 6233375"/>
              <a:gd name="connsiteY24" fmla="*/ 785612 h 1429555"/>
              <a:gd name="connsiteX25" fmla="*/ 5473521 w 6233375"/>
              <a:gd name="connsiteY25" fmla="*/ 772733 h 1429555"/>
              <a:gd name="connsiteX26" fmla="*/ 5525037 w 6233375"/>
              <a:gd name="connsiteY26" fmla="*/ 746975 h 1429555"/>
              <a:gd name="connsiteX27" fmla="*/ 5602310 w 6233375"/>
              <a:gd name="connsiteY27" fmla="*/ 669702 h 1429555"/>
              <a:gd name="connsiteX28" fmla="*/ 5653825 w 6233375"/>
              <a:gd name="connsiteY28" fmla="*/ 643944 h 1429555"/>
              <a:gd name="connsiteX29" fmla="*/ 5718220 w 6233375"/>
              <a:gd name="connsiteY29" fmla="*/ 566671 h 1429555"/>
              <a:gd name="connsiteX30" fmla="*/ 5795493 w 6233375"/>
              <a:gd name="connsiteY30" fmla="*/ 515155 h 1429555"/>
              <a:gd name="connsiteX31" fmla="*/ 5821251 w 6233375"/>
              <a:gd name="connsiteY31" fmla="*/ 476519 h 1429555"/>
              <a:gd name="connsiteX32" fmla="*/ 5898524 w 6233375"/>
              <a:gd name="connsiteY32" fmla="*/ 399245 h 1429555"/>
              <a:gd name="connsiteX33" fmla="*/ 5962918 w 6233375"/>
              <a:gd name="connsiteY33" fmla="*/ 309093 h 1429555"/>
              <a:gd name="connsiteX34" fmla="*/ 6040192 w 6233375"/>
              <a:gd name="connsiteY34" fmla="*/ 231820 h 1429555"/>
              <a:gd name="connsiteX35" fmla="*/ 6104586 w 6233375"/>
              <a:gd name="connsiteY35" fmla="*/ 167426 h 1429555"/>
              <a:gd name="connsiteX36" fmla="*/ 6156101 w 6233375"/>
              <a:gd name="connsiteY36" fmla="*/ 103031 h 1429555"/>
              <a:gd name="connsiteX37" fmla="*/ 6181859 w 6233375"/>
              <a:gd name="connsiteY37" fmla="*/ 64395 h 1429555"/>
              <a:gd name="connsiteX38" fmla="*/ 6233375 w 6233375"/>
              <a:gd name="connsiteY38" fmla="*/ 0 h 14295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6233375" h="1429555">
                <a:moveTo>
                  <a:pt x="0" y="1429555"/>
                </a:moveTo>
                <a:cubicBezTo>
                  <a:pt x="51516" y="1425262"/>
                  <a:pt x="103556" y="1425174"/>
                  <a:pt x="154547" y="1416676"/>
                </a:cubicBezTo>
                <a:cubicBezTo>
                  <a:pt x="181328" y="1412212"/>
                  <a:pt x="204669" y="1391012"/>
                  <a:pt x="231820" y="1390919"/>
                </a:cubicBezTo>
                <a:lnTo>
                  <a:pt x="3979572" y="1378040"/>
                </a:lnTo>
                <a:cubicBezTo>
                  <a:pt x="3996744" y="1373747"/>
                  <a:pt x="4014068" y="1370024"/>
                  <a:pt x="4031087" y="1365161"/>
                </a:cubicBezTo>
                <a:cubicBezTo>
                  <a:pt x="4106377" y="1343649"/>
                  <a:pt x="4030659" y="1359532"/>
                  <a:pt x="4121239" y="1339403"/>
                </a:cubicBezTo>
                <a:cubicBezTo>
                  <a:pt x="4181011" y="1326120"/>
                  <a:pt x="4182170" y="1329353"/>
                  <a:pt x="4237149" y="1313645"/>
                </a:cubicBezTo>
                <a:cubicBezTo>
                  <a:pt x="4250202" y="1309916"/>
                  <a:pt x="4262616" y="1304059"/>
                  <a:pt x="4275786" y="1300767"/>
                </a:cubicBezTo>
                <a:cubicBezTo>
                  <a:pt x="4326010" y="1288211"/>
                  <a:pt x="4379439" y="1282280"/>
                  <a:pt x="4430332" y="1275009"/>
                </a:cubicBezTo>
                <a:cubicBezTo>
                  <a:pt x="4518940" y="1245473"/>
                  <a:pt x="4411810" y="1278377"/>
                  <a:pt x="4572000" y="1249251"/>
                </a:cubicBezTo>
                <a:cubicBezTo>
                  <a:pt x="4585357" y="1246822"/>
                  <a:pt x="4597758" y="1240665"/>
                  <a:pt x="4610637" y="1236372"/>
                </a:cubicBezTo>
                <a:cubicBezTo>
                  <a:pt x="4623516" y="1227786"/>
                  <a:pt x="4635046" y="1216711"/>
                  <a:pt x="4649273" y="1210614"/>
                </a:cubicBezTo>
                <a:cubicBezTo>
                  <a:pt x="4707058" y="1185849"/>
                  <a:pt x="4689290" y="1209925"/>
                  <a:pt x="4739425" y="1184857"/>
                </a:cubicBezTo>
                <a:cubicBezTo>
                  <a:pt x="4753269" y="1177935"/>
                  <a:pt x="4764217" y="1166021"/>
                  <a:pt x="4778062" y="1159099"/>
                </a:cubicBezTo>
                <a:cubicBezTo>
                  <a:pt x="4790204" y="1153028"/>
                  <a:pt x="4804221" y="1151568"/>
                  <a:pt x="4816699" y="1146220"/>
                </a:cubicBezTo>
                <a:cubicBezTo>
                  <a:pt x="4834345" y="1138657"/>
                  <a:pt x="4851545" y="1129987"/>
                  <a:pt x="4868214" y="1120462"/>
                </a:cubicBezTo>
                <a:cubicBezTo>
                  <a:pt x="4881653" y="1112783"/>
                  <a:pt x="4892707" y="1100991"/>
                  <a:pt x="4906851" y="1094705"/>
                </a:cubicBezTo>
                <a:cubicBezTo>
                  <a:pt x="4931662" y="1083678"/>
                  <a:pt x="4961533" y="1084008"/>
                  <a:pt x="4984124" y="1068947"/>
                </a:cubicBezTo>
                <a:cubicBezTo>
                  <a:pt x="5009882" y="1051775"/>
                  <a:pt x="5032028" y="1027220"/>
                  <a:pt x="5061397" y="1017431"/>
                </a:cubicBezTo>
                <a:cubicBezTo>
                  <a:pt x="5104746" y="1002982"/>
                  <a:pt x="5106985" y="1004260"/>
                  <a:pt x="5151549" y="978795"/>
                </a:cubicBezTo>
                <a:cubicBezTo>
                  <a:pt x="5225895" y="936311"/>
                  <a:pt x="5155055" y="971775"/>
                  <a:pt x="5228823" y="914400"/>
                </a:cubicBezTo>
                <a:cubicBezTo>
                  <a:pt x="5253259" y="895394"/>
                  <a:pt x="5280338" y="880057"/>
                  <a:pt x="5306096" y="862885"/>
                </a:cubicBezTo>
                <a:cubicBezTo>
                  <a:pt x="5318975" y="854299"/>
                  <a:pt x="5330048" y="842022"/>
                  <a:pt x="5344732" y="837127"/>
                </a:cubicBezTo>
                <a:lnTo>
                  <a:pt x="5383369" y="824248"/>
                </a:lnTo>
                <a:cubicBezTo>
                  <a:pt x="5400541" y="811369"/>
                  <a:pt x="5416248" y="796261"/>
                  <a:pt x="5434885" y="785612"/>
                </a:cubicBezTo>
                <a:cubicBezTo>
                  <a:pt x="5446672" y="778877"/>
                  <a:pt x="5461043" y="778081"/>
                  <a:pt x="5473521" y="772733"/>
                </a:cubicBezTo>
                <a:cubicBezTo>
                  <a:pt x="5491168" y="765170"/>
                  <a:pt x="5507865" y="755561"/>
                  <a:pt x="5525037" y="746975"/>
                </a:cubicBezTo>
                <a:cubicBezTo>
                  <a:pt x="5550795" y="721217"/>
                  <a:pt x="5569729" y="685993"/>
                  <a:pt x="5602310" y="669702"/>
                </a:cubicBezTo>
                <a:cubicBezTo>
                  <a:pt x="5619482" y="661116"/>
                  <a:pt x="5638203" y="655103"/>
                  <a:pt x="5653825" y="643944"/>
                </a:cubicBezTo>
                <a:cubicBezTo>
                  <a:pt x="5779364" y="554272"/>
                  <a:pt x="5617809" y="654531"/>
                  <a:pt x="5718220" y="566671"/>
                </a:cubicBezTo>
                <a:cubicBezTo>
                  <a:pt x="5741518" y="546286"/>
                  <a:pt x="5795493" y="515155"/>
                  <a:pt x="5795493" y="515155"/>
                </a:cubicBezTo>
                <a:cubicBezTo>
                  <a:pt x="5804079" y="502276"/>
                  <a:pt x="5810968" y="488088"/>
                  <a:pt x="5821251" y="476519"/>
                </a:cubicBezTo>
                <a:cubicBezTo>
                  <a:pt x="5845452" y="449293"/>
                  <a:pt x="5878318" y="429554"/>
                  <a:pt x="5898524" y="399245"/>
                </a:cubicBezTo>
                <a:cubicBezTo>
                  <a:pt x="5916437" y="372377"/>
                  <a:pt x="5942387" y="331906"/>
                  <a:pt x="5962918" y="309093"/>
                </a:cubicBezTo>
                <a:cubicBezTo>
                  <a:pt x="5987286" y="282017"/>
                  <a:pt x="6019986" y="262129"/>
                  <a:pt x="6040192" y="231820"/>
                </a:cubicBezTo>
                <a:cubicBezTo>
                  <a:pt x="6074535" y="180305"/>
                  <a:pt x="6053070" y="201770"/>
                  <a:pt x="6104586" y="167426"/>
                </a:cubicBezTo>
                <a:cubicBezTo>
                  <a:pt x="6129658" y="92209"/>
                  <a:pt x="6097848" y="161284"/>
                  <a:pt x="6156101" y="103031"/>
                </a:cubicBezTo>
                <a:cubicBezTo>
                  <a:pt x="6167046" y="92086"/>
                  <a:pt x="6171950" y="76286"/>
                  <a:pt x="6181859" y="64395"/>
                </a:cubicBezTo>
                <a:cubicBezTo>
                  <a:pt x="6238639" y="-3740"/>
                  <a:pt x="6206366" y="54018"/>
                  <a:pt x="6233375" y="0"/>
                </a:cubicBezTo>
              </a:path>
            </a:pathLst>
          </a:custGeom>
          <a:noFill/>
          <a:ln w="57150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Freeform 4"/>
          <p:cNvSpPr/>
          <p:nvPr/>
        </p:nvSpPr>
        <p:spPr>
          <a:xfrm>
            <a:off x="2434107" y="1867437"/>
            <a:ext cx="5615189" cy="2331076"/>
          </a:xfrm>
          <a:custGeom>
            <a:avLst/>
            <a:gdLst>
              <a:gd name="connsiteX0" fmla="*/ 0 w 5615189"/>
              <a:gd name="connsiteY0" fmla="*/ 1571222 h 2331076"/>
              <a:gd name="connsiteX1" fmla="*/ 180304 w 5615189"/>
              <a:gd name="connsiteY1" fmla="*/ 1622738 h 2331076"/>
              <a:gd name="connsiteX2" fmla="*/ 257578 w 5615189"/>
              <a:gd name="connsiteY2" fmla="*/ 1648495 h 2331076"/>
              <a:gd name="connsiteX3" fmla="*/ 334851 w 5615189"/>
              <a:gd name="connsiteY3" fmla="*/ 1687132 h 2331076"/>
              <a:gd name="connsiteX4" fmla="*/ 437882 w 5615189"/>
              <a:gd name="connsiteY4" fmla="*/ 1712890 h 2331076"/>
              <a:gd name="connsiteX5" fmla="*/ 553792 w 5615189"/>
              <a:gd name="connsiteY5" fmla="*/ 1764405 h 2331076"/>
              <a:gd name="connsiteX6" fmla="*/ 592428 w 5615189"/>
              <a:gd name="connsiteY6" fmla="*/ 1777284 h 2331076"/>
              <a:gd name="connsiteX7" fmla="*/ 631065 w 5615189"/>
              <a:gd name="connsiteY7" fmla="*/ 1790163 h 2331076"/>
              <a:gd name="connsiteX8" fmla="*/ 669701 w 5615189"/>
              <a:gd name="connsiteY8" fmla="*/ 1815921 h 2331076"/>
              <a:gd name="connsiteX9" fmla="*/ 746975 w 5615189"/>
              <a:gd name="connsiteY9" fmla="*/ 1841678 h 2331076"/>
              <a:gd name="connsiteX10" fmla="*/ 888642 w 5615189"/>
              <a:gd name="connsiteY10" fmla="*/ 1893194 h 2331076"/>
              <a:gd name="connsiteX11" fmla="*/ 888642 w 5615189"/>
              <a:gd name="connsiteY11" fmla="*/ 1893194 h 2331076"/>
              <a:gd name="connsiteX12" fmla="*/ 940158 w 5615189"/>
              <a:gd name="connsiteY12" fmla="*/ 1918952 h 2331076"/>
              <a:gd name="connsiteX13" fmla="*/ 978794 w 5615189"/>
              <a:gd name="connsiteY13" fmla="*/ 1944709 h 2331076"/>
              <a:gd name="connsiteX14" fmla="*/ 1030310 w 5615189"/>
              <a:gd name="connsiteY14" fmla="*/ 1957588 h 2331076"/>
              <a:gd name="connsiteX15" fmla="*/ 1068947 w 5615189"/>
              <a:gd name="connsiteY15" fmla="*/ 1983346 h 2331076"/>
              <a:gd name="connsiteX16" fmla="*/ 1120462 w 5615189"/>
              <a:gd name="connsiteY16" fmla="*/ 1996225 h 2331076"/>
              <a:gd name="connsiteX17" fmla="*/ 1159099 w 5615189"/>
              <a:gd name="connsiteY17" fmla="*/ 2009104 h 2331076"/>
              <a:gd name="connsiteX18" fmla="*/ 1262130 w 5615189"/>
              <a:gd name="connsiteY18" fmla="*/ 2047740 h 2331076"/>
              <a:gd name="connsiteX19" fmla="*/ 1300766 w 5615189"/>
              <a:gd name="connsiteY19" fmla="*/ 2073498 h 2331076"/>
              <a:gd name="connsiteX20" fmla="*/ 1429555 w 5615189"/>
              <a:gd name="connsiteY20" fmla="*/ 2099256 h 2331076"/>
              <a:gd name="connsiteX21" fmla="*/ 1532586 w 5615189"/>
              <a:gd name="connsiteY21" fmla="*/ 2125014 h 2331076"/>
              <a:gd name="connsiteX22" fmla="*/ 1635617 w 5615189"/>
              <a:gd name="connsiteY22" fmla="*/ 2150771 h 2331076"/>
              <a:gd name="connsiteX23" fmla="*/ 1687132 w 5615189"/>
              <a:gd name="connsiteY23" fmla="*/ 2163650 h 2331076"/>
              <a:gd name="connsiteX24" fmla="*/ 1790163 w 5615189"/>
              <a:gd name="connsiteY24" fmla="*/ 2176529 h 2331076"/>
              <a:gd name="connsiteX25" fmla="*/ 1957589 w 5615189"/>
              <a:gd name="connsiteY25" fmla="*/ 2215166 h 2331076"/>
              <a:gd name="connsiteX26" fmla="*/ 2060620 w 5615189"/>
              <a:gd name="connsiteY26" fmla="*/ 2240924 h 2331076"/>
              <a:gd name="connsiteX27" fmla="*/ 2099256 w 5615189"/>
              <a:gd name="connsiteY27" fmla="*/ 2253802 h 2331076"/>
              <a:gd name="connsiteX28" fmla="*/ 2202287 w 5615189"/>
              <a:gd name="connsiteY28" fmla="*/ 2266681 h 2331076"/>
              <a:gd name="connsiteX29" fmla="*/ 2253803 w 5615189"/>
              <a:gd name="connsiteY29" fmla="*/ 2279560 h 2331076"/>
              <a:gd name="connsiteX30" fmla="*/ 2395470 w 5615189"/>
              <a:gd name="connsiteY30" fmla="*/ 2305318 h 2331076"/>
              <a:gd name="connsiteX31" fmla="*/ 2446986 w 5615189"/>
              <a:gd name="connsiteY31" fmla="*/ 2318197 h 2331076"/>
              <a:gd name="connsiteX32" fmla="*/ 2511380 w 5615189"/>
              <a:gd name="connsiteY32" fmla="*/ 2331076 h 2331076"/>
              <a:gd name="connsiteX33" fmla="*/ 3451538 w 5615189"/>
              <a:gd name="connsiteY33" fmla="*/ 2318197 h 2331076"/>
              <a:gd name="connsiteX34" fmla="*/ 3515932 w 5615189"/>
              <a:gd name="connsiteY34" fmla="*/ 2305318 h 2331076"/>
              <a:gd name="connsiteX35" fmla="*/ 3618963 w 5615189"/>
              <a:gd name="connsiteY35" fmla="*/ 2279560 h 2331076"/>
              <a:gd name="connsiteX36" fmla="*/ 3786389 w 5615189"/>
              <a:gd name="connsiteY36" fmla="*/ 2253802 h 2331076"/>
              <a:gd name="connsiteX37" fmla="*/ 3837904 w 5615189"/>
              <a:gd name="connsiteY37" fmla="*/ 2240924 h 2331076"/>
              <a:gd name="connsiteX38" fmla="*/ 3928056 w 5615189"/>
              <a:gd name="connsiteY38" fmla="*/ 2215166 h 2331076"/>
              <a:gd name="connsiteX39" fmla="*/ 3992451 w 5615189"/>
              <a:gd name="connsiteY39" fmla="*/ 2202287 h 2331076"/>
              <a:gd name="connsiteX40" fmla="*/ 4069724 w 5615189"/>
              <a:gd name="connsiteY40" fmla="*/ 2163650 h 2331076"/>
              <a:gd name="connsiteX41" fmla="*/ 4121239 w 5615189"/>
              <a:gd name="connsiteY41" fmla="*/ 2150771 h 2331076"/>
              <a:gd name="connsiteX42" fmla="*/ 4159876 w 5615189"/>
              <a:gd name="connsiteY42" fmla="*/ 2125014 h 2331076"/>
              <a:gd name="connsiteX43" fmla="*/ 4198513 w 5615189"/>
              <a:gd name="connsiteY43" fmla="*/ 2112135 h 2331076"/>
              <a:gd name="connsiteX44" fmla="*/ 4275786 w 5615189"/>
              <a:gd name="connsiteY44" fmla="*/ 2060619 h 2331076"/>
              <a:gd name="connsiteX45" fmla="*/ 4314423 w 5615189"/>
              <a:gd name="connsiteY45" fmla="*/ 2047740 h 2331076"/>
              <a:gd name="connsiteX46" fmla="*/ 4404575 w 5615189"/>
              <a:gd name="connsiteY46" fmla="*/ 1983346 h 2331076"/>
              <a:gd name="connsiteX47" fmla="*/ 4443211 w 5615189"/>
              <a:gd name="connsiteY47" fmla="*/ 1970467 h 2331076"/>
              <a:gd name="connsiteX48" fmla="*/ 4520485 w 5615189"/>
              <a:gd name="connsiteY48" fmla="*/ 1918952 h 2331076"/>
              <a:gd name="connsiteX49" fmla="*/ 4597758 w 5615189"/>
              <a:gd name="connsiteY49" fmla="*/ 1854557 h 2331076"/>
              <a:gd name="connsiteX50" fmla="*/ 4675031 w 5615189"/>
              <a:gd name="connsiteY50" fmla="*/ 1803042 h 2331076"/>
              <a:gd name="connsiteX51" fmla="*/ 4700789 w 5615189"/>
              <a:gd name="connsiteY51" fmla="*/ 1764405 h 2331076"/>
              <a:gd name="connsiteX52" fmla="*/ 4739425 w 5615189"/>
              <a:gd name="connsiteY52" fmla="*/ 1725769 h 2331076"/>
              <a:gd name="connsiteX53" fmla="*/ 4790941 w 5615189"/>
              <a:gd name="connsiteY53" fmla="*/ 1661374 h 2331076"/>
              <a:gd name="connsiteX54" fmla="*/ 4842456 w 5615189"/>
              <a:gd name="connsiteY54" fmla="*/ 1584101 h 2331076"/>
              <a:gd name="connsiteX55" fmla="*/ 4868214 w 5615189"/>
              <a:gd name="connsiteY55" fmla="*/ 1545464 h 2331076"/>
              <a:gd name="connsiteX56" fmla="*/ 4906851 w 5615189"/>
              <a:gd name="connsiteY56" fmla="*/ 1506828 h 2331076"/>
              <a:gd name="connsiteX57" fmla="*/ 4919730 w 5615189"/>
              <a:gd name="connsiteY57" fmla="*/ 1468191 h 2331076"/>
              <a:gd name="connsiteX58" fmla="*/ 4971245 w 5615189"/>
              <a:gd name="connsiteY58" fmla="*/ 1390918 h 2331076"/>
              <a:gd name="connsiteX59" fmla="*/ 5009882 w 5615189"/>
              <a:gd name="connsiteY59" fmla="*/ 1313645 h 2331076"/>
              <a:gd name="connsiteX60" fmla="*/ 5022761 w 5615189"/>
              <a:gd name="connsiteY60" fmla="*/ 1275008 h 2331076"/>
              <a:gd name="connsiteX61" fmla="*/ 5061397 w 5615189"/>
              <a:gd name="connsiteY61" fmla="*/ 1236371 h 2331076"/>
              <a:gd name="connsiteX62" fmla="*/ 5087155 w 5615189"/>
              <a:gd name="connsiteY62" fmla="*/ 1197735 h 2331076"/>
              <a:gd name="connsiteX63" fmla="*/ 5151549 w 5615189"/>
              <a:gd name="connsiteY63" fmla="*/ 1081825 h 2331076"/>
              <a:gd name="connsiteX64" fmla="*/ 5203065 w 5615189"/>
              <a:gd name="connsiteY64" fmla="*/ 991673 h 2331076"/>
              <a:gd name="connsiteX65" fmla="*/ 5228823 w 5615189"/>
              <a:gd name="connsiteY65" fmla="*/ 940157 h 2331076"/>
              <a:gd name="connsiteX66" fmla="*/ 5241701 w 5615189"/>
              <a:gd name="connsiteY66" fmla="*/ 901521 h 2331076"/>
              <a:gd name="connsiteX67" fmla="*/ 5267459 w 5615189"/>
              <a:gd name="connsiteY67" fmla="*/ 862884 h 2331076"/>
              <a:gd name="connsiteX68" fmla="*/ 5293217 w 5615189"/>
              <a:gd name="connsiteY68" fmla="*/ 785611 h 2331076"/>
              <a:gd name="connsiteX69" fmla="*/ 5306096 w 5615189"/>
              <a:gd name="connsiteY69" fmla="*/ 734095 h 2331076"/>
              <a:gd name="connsiteX70" fmla="*/ 5344732 w 5615189"/>
              <a:gd name="connsiteY70" fmla="*/ 695459 h 2331076"/>
              <a:gd name="connsiteX71" fmla="*/ 5383369 w 5615189"/>
              <a:gd name="connsiteY71" fmla="*/ 592428 h 2331076"/>
              <a:gd name="connsiteX72" fmla="*/ 5422006 w 5615189"/>
              <a:gd name="connsiteY72" fmla="*/ 476518 h 2331076"/>
              <a:gd name="connsiteX73" fmla="*/ 5434885 w 5615189"/>
              <a:gd name="connsiteY73" fmla="*/ 437881 h 2331076"/>
              <a:gd name="connsiteX74" fmla="*/ 5460642 w 5615189"/>
              <a:gd name="connsiteY74" fmla="*/ 399245 h 2331076"/>
              <a:gd name="connsiteX75" fmla="*/ 5512158 w 5615189"/>
              <a:gd name="connsiteY75" fmla="*/ 283335 h 2331076"/>
              <a:gd name="connsiteX76" fmla="*/ 5550794 w 5615189"/>
              <a:gd name="connsiteY76" fmla="*/ 154546 h 2331076"/>
              <a:gd name="connsiteX77" fmla="*/ 5576552 w 5615189"/>
              <a:gd name="connsiteY77" fmla="*/ 115909 h 2331076"/>
              <a:gd name="connsiteX78" fmla="*/ 5602310 w 5615189"/>
              <a:gd name="connsiteY78" fmla="*/ 25757 h 2331076"/>
              <a:gd name="connsiteX79" fmla="*/ 5615189 w 5615189"/>
              <a:gd name="connsiteY79" fmla="*/ 0 h 2331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5615189" h="2331076">
                <a:moveTo>
                  <a:pt x="0" y="1571222"/>
                </a:moveTo>
                <a:cubicBezTo>
                  <a:pt x="251016" y="1621426"/>
                  <a:pt x="44287" y="1568332"/>
                  <a:pt x="180304" y="1622738"/>
                </a:cubicBezTo>
                <a:cubicBezTo>
                  <a:pt x="205513" y="1632822"/>
                  <a:pt x="257578" y="1648495"/>
                  <a:pt x="257578" y="1648495"/>
                </a:cubicBezTo>
                <a:cubicBezTo>
                  <a:pt x="298157" y="1675549"/>
                  <a:pt x="289733" y="1674827"/>
                  <a:pt x="334851" y="1687132"/>
                </a:cubicBezTo>
                <a:cubicBezTo>
                  <a:pt x="369004" y="1696447"/>
                  <a:pt x="437882" y="1712890"/>
                  <a:pt x="437882" y="1712890"/>
                </a:cubicBezTo>
                <a:cubicBezTo>
                  <a:pt x="499110" y="1753710"/>
                  <a:pt x="461832" y="1733752"/>
                  <a:pt x="553792" y="1764405"/>
                </a:cubicBezTo>
                <a:lnTo>
                  <a:pt x="592428" y="1777284"/>
                </a:lnTo>
                <a:lnTo>
                  <a:pt x="631065" y="1790163"/>
                </a:lnTo>
                <a:cubicBezTo>
                  <a:pt x="643944" y="1798749"/>
                  <a:pt x="655557" y="1809635"/>
                  <a:pt x="669701" y="1815921"/>
                </a:cubicBezTo>
                <a:cubicBezTo>
                  <a:pt x="694512" y="1826948"/>
                  <a:pt x="746975" y="1841678"/>
                  <a:pt x="746975" y="1841678"/>
                </a:cubicBezTo>
                <a:cubicBezTo>
                  <a:pt x="815066" y="1887073"/>
                  <a:pt x="770595" y="1863682"/>
                  <a:pt x="888642" y="1893194"/>
                </a:cubicBezTo>
                <a:lnTo>
                  <a:pt x="888642" y="1893194"/>
                </a:lnTo>
                <a:cubicBezTo>
                  <a:pt x="905814" y="1901780"/>
                  <a:pt x="923489" y="1909427"/>
                  <a:pt x="940158" y="1918952"/>
                </a:cubicBezTo>
                <a:cubicBezTo>
                  <a:pt x="953597" y="1926631"/>
                  <a:pt x="964567" y="1938612"/>
                  <a:pt x="978794" y="1944709"/>
                </a:cubicBezTo>
                <a:cubicBezTo>
                  <a:pt x="995063" y="1951681"/>
                  <a:pt x="1013138" y="1953295"/>
                  <a:pt x="1030310" y="1957588"/>
                </a:cubicBezTo>
                <a:cubicBezTo>
                  <a:pt x="1043189" y="1966174"/>
                  <a:pt x="1054720" y="1977249"/>
                  <a:pt x="1068947" y="1983346"/>
                </a:cubicBezTo>
                <a:cubicBezTo>
                  <a:pt x="1085216" y="1990319"/>
                  <a:pt x="1103443" y="1991362"/>
                  <a:pt x="1120462" y="1996225"/>
                </a:cubicBezTo>
                <a:cubicBezTo>
                  <a:pt x="1133515" y="1999955"/>
                  <a:pt x="1146220" y="2004811"/>
                  <a:pt x="1159099" y="2009104"/>
                </a:cubicBezTo>
                <a:cubicBezTo>
                  <a:pt x="1249707" y="2069511"/>
                  <a:pt x="1134815" y="1999998"/>
                  <a:pt x="1262130" y="2047740"/>
                </a:cubicBezTo>
                <a:cubicBezTo>
                  <a:pt x="1276623" y="2053175"/>
                  <a:pt x="1285972" y="2068946"/>
                  <a:pt x="1300766" y="2073498"/>
                </a:cubicBezTo>
                <a:cubicBezTo>
                  <a:pt x="1342610" y="2086373"/>
                  <a:pt x="1388022" y="2085412"/>
                  <a:pt x="1429555" y="2099256"/>
                </a:cubicBezTo>
                <a:cubicBezTo>
                  <a:pt x="1503413" y="2123875"/>
                  <a:pt x="1431574" y="2101704"/>
                  <a:pt x="1532586" y="2125014"/>
                </a:cubicBezTo>
                <a:cubicBezTo>
                  <a:pt x="1567080" y="2132974"/>
                  <a:pt x="1601273" y="2142185"/>
                  <a:pt x="1635617" y="2150771"/>
                </a:cubicBezTo>
                <a:cubicBezTo>
                  <a:pt x="1652789" y="2155064"/>
                  <a:pt x="1669569" y="2161455"/>
                  <a:pt x="1687132" y="2163650"/>
                </a:cubicBezTo>
                <a:lnTo>
                  <a:pt x="1790163" y="2176529"/>
                </a:lnTo>
                <a:cubicBezTo>
                  <a:pt x="1941097" y="2226840"/>
                  <a:pt x="1790401" y="2181728"/>
                  <a:pt x="1957589" y="2215166"/>
                </a:cubicBezTo>
                <a:cubicBezTo>
                  <a:pt x="1992302" y="2222109"/>
                  <a:pt x="2027036" y="2229730"/>
                  <a:pt x="2060620" y="2240924"/>
                </a:cubicBezTo>
                <a:cubicBezTo>
                  <a:pt x="2073499" y="2245217"/>
                  <a:pt x="2085900" y="2251374"/>
                  <a:pt x="2099256" y="2253802"/>
                </a:cubicBezTo>
                <a:cubicBezTo>
                  <a:pt x="2133309" y="2259993"/>
                  <a:pt x="2168147" y="2260991"/>
                  <a:pt x="2202287" y="2266681"/>
                </a:cubicBezTo>
                <a:cubicBezTo>
                  <a:pt x="2219747" y="2269591"/>
                  <a:pt x="2236524" y="2275720"/>
                  <a:pt x="2253803" y="2279560"/>
                </a:cubicBezTo>
                <a:cubicBezTo>
                  <a:pt x="2378118" y="2307186"/>
                  <a:pt x="2255669" y="2277358"/>
                  <a:pt x="2395470" y="2305318"/>
                </a:cubicBezTo>
                <a:cubicBezTo>
                  <a:pt x="2412827" y="2308789"/>
                  <a:pt x="2429707" y="2314357"/>
                  <a:pt x="2446986" y="2318197"/>
                </a:cubicBezTo>
                <a:cubicBezTo>
                  <a:pt x="2468354" y="2322946"/>
                  <a:pt x="2489915" y="2326783"/>
                  <a:pt x="2511380" y="2331076"/>
                </a:cubicBezTo>
                <a:lnTo>
                  <a:pt x="3451538" y="2318197"/>
                </a:lnTo>
                <a:cubicBezTo>
                  <a:pt x="3473421" y="2317636"/>
                  <a:pt x="3494603" y="2310240"/>
                  <a:pt x="3515932" y="2305318"/>
                </a:cubicBezTo>
                <a:cubicBezTo>
                  <a:pt x="3550426" y="2297358"/>
                  <a:pt x="3583836" y="2283951"/>
                  <a:pt x="3618963" y="2279560"/>
                </a:cubicBezTo>
                <a:cubicBezTo>
                  <a:pt x="3708185" y="2268407"/>
                  <a:pt x="3710527" y="2270660"/>
                  <a:pt x="3786389" y="2253802"/>
                </a:cubicBezTo>
                <a:cubicBezTo>
                  <a:pt x="3803668" y="2249962"/>
                  <a:pt x="3820885" y="2245786"/>
                  <a:pt x="3837904" y="2240924"/>
                </a:cubicBezTo>
                <a:cubicBezTo>
                  <a:pt x="3913207" y="2219410"/>
                  <a:pt x="3837459" y="2235299"/>
                  <a:pt x="3928056" y="2215166"/>
                </a:cubicBezTo>
                <a:cubicBezTo>
                  <a:pt x="3949425" y="2210417"/>
                  <a:pt x="3971215" y="2207596"/>
                  <a:pt x="3992451" y="2202287"/>
                </a:cubicBezTo>
                <a:cubicBezTo>
                  <a:pt x="4079275" y="2180581"/>
                  <a:pt x="3981590" y="2201422"/>
                  <a:pt x="4069724" y="2163650"/>
                </a:cubicBezTo>
                <a:cubicBezTo>
                  <a:pt x="4085993" y="2156677"/>
                  <a:pt x="4104067" y="2155064"/>
                  <a:pt x="4121239" y="2150771"/>
                </a:cubicBezTo>
                <a:cubicBezTo>
                  <a:pt x="4134118" y="2142185"/>
                  <a:pt x="4146032" y="2131936"/>
                  <a:pt x="4159876" y="2125014"/>
                </a:cubicBezTo>
                <a:cubicBezTo>
                  <a:pt x="4172019" y="2118943"/>
                  <a:pt x="4186646" y="2118728"/>
                  <a:pt x="4198513" y="2112135"/>
                </a:cubicBezTo>
                <a:cubicBezTo>
                  <a:pt x="4225574" y="2097101"/>
                  <a:pt x="4246418" y="2070408"/>
                  <a:pt x="4275786" y="2060619"/>
                </a:cubicBezTo>
                <a:cubicBezTo>
                  <a:pt x="4288665" y="2056326"/>
                  <a:pt x="4302281" y="2053811"/>
                  <a:pt x="4314423" y="2047740"/>
                </a:cubicBezTo>
                <a:cubicBezTo>
                  <a:pt x="4354287" y="2027808"/>
                  <a:pt x="4363742" y="2006679"/>
                  <a:pt x="4404575" y="1983346"/>
                </a:cubicBezTo>
                <a:cubicBezTo>
                  <a:pt x="4416362" y="1976611"/>
                  <a:pt x="4431344" y="1977060"/>
                  <a:pt x="4443211" y="1970467"/>
                </a:cubicBezTo>
                <a:cubicBezTo>
                  <a:pt x="4470272" y="1955433"/>
                  <a:pt x="4494727" y="1936124"/>
                  <a:pt x="4520485" y="1918952"/>
                </a:cubicBezTo>
                <a:cubicBezTo>
                  <a:pt x="4658537" y="1826918"/>
                  <a:pt x="4449024" y="1970239"/>
                  <a:pt x="4597758" y="1854557"/>
                </a:cubicBezTo>
                <a:cubicBezTo>
                  <a:pt x="4622194" y="1835551"/>
                  <a:pt x="4675031" y="1803042"/>
                  <a:pt x="4675031" y="1803042"/>
                </a:cubicBezTo>
                <a:cubicBezTo>
                  <a:pt x="4683617" y="1790163"/>
                  <a:pt x="4690880" y="1776296"/>
                  <a:pt x="4700789" y="1764405"/>
                </a:cubicBezTo>
                <a:cubicBezTo>
                  <a:pt x="4712449" y="1750413"/>
                  <a:pt x="4730389" y="1741583"/>
                  <a:pt x="4739425" y="1725769"/>
                </a:cubicBezTo>
                <a:cubicBezTo>
                  <a:pt x="4781280" y="1652521"/>
                  <a:pt x="4715813" y="1686417"/>
                  <a:pt x="4790941" y="1661374"/>
                </a:cubicBezTo>
                <a:lnTo>
                  <a:pt x="4842456" y="1584101"/>
                </a:lnTo>
                <a:cubicBezTo>
                  <a:pt x="4851042" y="1571222"/>
                  <a:pt x="4857269" y="1556409"/>
                  <a:pt x="4868214" y="1545464"/>
                </a:cubicBezTo>
                <a:lnTo>
                  <a:pt x="4906851" y="1506828"/>
                </a:lnTo>
                <a:cubicBezTo>
                  <a:pt x="4911144" y="1493949"/>
                  <a:pt x="4913137" y="1480058"/>
                  <a:pt x="4919730" y="1468191"/>
                </a:cubicBezTo>
                <a:cubicBezTo>
                  <a:pt x="4934764" y="1441130"/>
                  <a:pt x="4961456" y="1420286"/>
                  <a:pt x="4971245" y="1390918"/>
                </a:cubicBezTo>
                <a:cubicBezTo>
                  <a:pt x="4989019" y="1337597"/>
                  <a:pt x="4976593" y="1363577"/>
                  <a:pt x="5009882" y="1313645"/>
                </a:cubicBezTo>
                <a:cubicBezTo>
                  <a:pt x="5014175" y="1300766"/>
                  <a:pt x="5015231" y="1286304"/>
                  <a:pt x="5022761" y="1275008"/>
                </a:cubicBezTo>
                <a:cubicBezTo>
                  <a:pt x="5032864" y="1259853"/>
                  <a:pt x="5049737" y="1250363"/>
                  <a:pt x="5061397" y="1236371"/>
                </a:cubicBezTo>
                <a:cubicBezTo>
                  <a:pt x="5071306" y="1224480"/>
                  <a:pt x="5078569" y="1210614"/>
                  <a:pt x="5087155" y="1197735"/>
                </a:cubicBezTo>
                <a:cubicBezTo>
                  <a:pt x="5122770" y="1090890"/>
                  <a:pt x="5062981" y="1258960"/>
                  <a:pt x="5151549" y="1081825"/>
                </a:cubicBezTo>
                <a:cubicBezTo>
                  <a:pt x="5229388" y="926146"/>
                  <a:pt x="5130249" y="1119099"/>
                  <a:pt x="5203065" y="991673"/>
                </a:cubicBezTo>
                <a:cubicBezTo>
                  <a:pt x="5212590" y="975004"/>
                  <a:pt x="5221260" y="957804"/>
                  <a:pt x="5228823" y="940157"/>
                </a:cubicBezTo>
                <a:cubicBezTo>
                  <a:pt x="5234170" y="927679"/>
                  <a:pt x="5235630" y="913663"/>
                  <a:pt x="5241701" y="901521"/>
                </a:cubicBezTo>
                <a:cubicBezTo>
                  <a:pt x="5248623" y="887676"/>
                  <a:pt x="5261172" y="877029"/>
                  <a:pt x="5267459" y="862884"/>
                </a:cubicBezTo>
                <a:cubicBezTo>
                  <a:pt x="5278486" y="838073"/>
                  <a:pt x="5286632" y="811951"/>
                  <a:pt x="5293217" y="785611"/>
                </a:cubicBezTo>
                <a:cubicBezTo>
                  <a:pt x="5297510" y="768439"/>
                  <a:pt x="5297314" y="749463"/>
                  <a:pt x="5306096" y="734095"/>
                </a:cubicBezTo>
                <a:cubicBezTo>
                  <a:pt x="5315132" y="718281"/>
                  <a:pt x="5331853" y="708338"/>
                  <a:pt x="5344732" y="695459"/>
                </a:cubicBezTo>
                <a:cubicBezTo>
                  <a:pt x="5375265" y="542796"/>
                  <a:pt x="5335132" y="700959"/>
                  <a:pt x="5383369" y="592428"/>
                </a:cubicBezTo>
                <a:cubicBezTo>
                  <a:pt x="5383371" y="592425"/>
                  <a:pt x="5415566" y="495838"/>
                  <a:pt x="5422006" y="476518"/>
                </a:cubicBezTo>
                <a:cubicBezTo>
                  <a:pt x="5426299" y="463639"/>
                  <a:pt x="5427355" y="449177"/>
                  <a:pt x="5434885" y="437881"/>
                </a:cubicBezTo>
                <a:cubicBezTo>
                  <a:pt x="5443471" y="425002"/>
                  <a:pt x="5454356" y="413389"/>
                  <a:pt x="5460642" y="399245"/>
                </a:cubicBezTo>
                <a:cubicBezTo>
                  <a:pt x="5521944" y="261314"/>
                  <a:pt x="5453867" y="370770"/>
                  <a:pt x="5512158" y="283335"/>
                </a:cubicBezTo>
                <a:cubicBezTo>
                  <a:pt x="5519357" y="254539"/>
                  <a:pt x="5538253" y="173357"/>
                  <a:pt x="5550794" y="154546"/>
                </a:cubicBezTo>
                <a:cubicBezTo>
                  <a:pt x="5559380" y="141667"/>
                  <a:pt x="5569630" y="129753"/>
                  <a:pt x="5576552" y="115909"/>
                </a:cubicBezTo>
                <a:cubicBezTo>
                  <a:pt x="5588956" y="91101"/>
                  <a:pt x="5594056" y="50518"/>
                  <a:pt x="5602310" y="25757"/>
                </a:cubicBezTo>
                <a:cubicBezTo>
                  <a:pt x="5605346" y="16650"/>
                  <a:pt x="5610896" y="8586"/>
                  <a:pt x="5615189" y="0"/>
                </a:cubicBezTo>
              </a:path>
            </a:pathLst>
          </a:cu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" name="Freeform 8"/>
          <p:cNvSpPr/>
          <p:nvPr/>
        </p:nvSpPr>
        <p:spPr>
          <a:xfrm>
            <a:off x="2421228" y="824248"/>
            <a:ext cx="5640947" cy="2653048"/>
          </a:xfrm>
          <a:custGeom>
            <a:avLst/>
            <a:gdLst>
              <a:gd name="connsiteX0" fmla="*/ 0 w 5640947"/>
              <a:gd name="connsiteY0" fmla="*/ 2575775 h 2653048"/>
              <a:gd name="connsiteX1" fmla="*/ 515155 w 5640947"/>
              <a:gd name="connsiteY1" fmla="*/ 2588653 h 2653048"/>
              <a:gd name="connsiteX2" fmla="*/ 618186 w 5640947"/>
              <a:gd name="connsiteY2" fmla="*/ 2601532 h 2653048"/>
              <a:gd name="connsiteX3" fmla="*/ 656823 w 5640947"/>
              <a:gd name="connsiteY3" fmla="*/ 2614411 h 2653048"/>
              <a:gd name="connsiteX4" fmla="*/ 940158 w 5640947"/>
              <a:gd name="connsiteY4" fmla="*/ 2627290 h 2653048"/>
              <a:gd name="connsiteX5" fmla="*/ 1043189 w 5640947"/>
              <a:gd name="connsiteY5" fmla="*/ 2640169 h 2653048"/>
              <a:gd name="connsiteX6" fmla="*/ 1081826 w 5640947"/>
              <a:gd name="connsiteY6" fmla="*/ 2653048 h 2653048"/>
              <a:gd name="connsiteX7" fmla="*/ 2228045 w 5640947"/>
              <a:gd name="connsiteY7" fmla="*/ 2640169 h 2653048"/>
              <a:gd name="connsiteX8" fmla="*/ 2343955 w 5640947"/>
              <a:gd name="connsiteY8" fmla="*/ 2614411 h 2653048"/>
              <a:gd name="connsiteX9" fmla="*/ 2408349 w 5640947"/>
              <a:gd name="connsiteY9" fmla="*/ 2601532 h 2653048"/>
              <a:gd name="connsiteX10" fmla="*/ 2446986 w 5640947"/>
              <a:gd name="connsiteY10" fmla="*/ 2588653 h 2653048"/>
              <a:gd name="connsiteX11" fmla="*/ 2550017 w 5640947"/>
              <a:gd name="connsiteY11" fmla="*/ 2575775 h 2653048"/>
              <a:gd name="connsiteX12" fmla="*/ 2704564 w 5640947"/>
              <a:gd name="connsiteY12" fmla="*/ 2524259 h 2653048"/>
              <a:gd name="connsiteX13" fmla="*/ 2743200 w 5640947"/>
              <a:gd name="connsiteY13" fmla="*/ 2511380 h 2653048"/>
              <a:gd name="connsiteX14" fmla="*/ 2859110 w 5640947"/>
              <a:gd name="connsiteY14" fmla="*/ 2459865 h 2653048"/>
              <a:gd name="connsiteX15" fmla="*/ 2910626 w 5640947"/>
              <a:gd name="connsiteY15" fmla="*/ 2434107 h 2653048"/>
              <a:gd name="connsiteX16" fmla="*/ 2987899 w 5640947"/>
              <a:gd name="connsiteY16" fmla="*/ 2408349 h 2653048"/>
              <a:gd name="connsiteX17" fmla="*/ 3065172 w 5640947"/>
              <a:gd name="connsiteY17" fmla="*/ 2382591 h 2653048"/>
              <a:gd name="connsiteX18" fmla="*/ 3129566 w 5640947"/>
              <a:gd name="connsiteY18" fmla="*/ 2369713 h 2653048"/>
              <a:gd name="connsiteX19" fmla="*/ 3168203 w 5640947"/>
              <a:gd name="connsiteY19" fmla="*/ 2356834 h 2653048"/>
              <a:gd name="connsiteX20" fmla="*/ 3219718 w 5640947"/>
              <a:gd name="connsiteY20" fmla="*/ 2343955 h 2653048"/>
              <a:gd name="connsiteX21" fmla="*/ 3296992 w 5640947"/>
              <a:gd name="connsiteY21" fmla="*/ 2292439 h 2653048"/>
              <a:gd name="connsiteX22" fmla="*/ 3335628 w 5640947"/>
              <a:gd name="connsiteY22" fmla="*/ 2266682 h 2653048"/>
              <a:gd name="connsiteX23" fmla="*/ 3412902 w 5640947"/>
              <a:gd name="connsiteY23" fmla="*/ 2240924 h 2653048"/>
              <a:gd name="connsiteX24" fmla="*/ 3528811 w 5640947"/>
              <a:gd name="connsiteY24" fmla="*/ 2189408 h 2653048"/>
              <a:gd name="connsiteX25" fmla="*/ 3631842 w 5640947"/>
              <a:gd name="connsiteY25" fmla="*/ 2137893 h 2653048"/>
              <a:gd name="connsiteX26" fmla="*/ 3670479 w 5640947"/>
              <a:gd name="connsiteY26" fmla="*/ 2125014 h 2653048"/>
              <a:gd name="connsiteX27" fmla="*/ 3747752 w 5640947"/>
              <a:gd name="connsiteY27" fmla="*/ 2073498 h 2653048"/>
              <a:gd name="connsiteX28" fmla="*/ 3786389 w 5640947"/>
              <a:gd name="connsiteY28" fmla="*/ 2047741 h 2653048"/>
              <a:gd name="connsiteX29" fmla="*/ 3825026 w 5640947"/>
              <a:gd name="connsiteY29" fmla="*/ 2021983 h 2653048"/>
              <a:gd name="connsiteX30" fmla="*/ 3863662 w 5640947"/>
              <a:gd name="connsiteY30" fmla="*/ 2009104 h 2653048"/>
              <a:gd name="connsiteX31" fmla="*/ 3940935 w 5640947"/>
              <a:gd name="connsiteY31" fmla="*/ 1970467 h 2653048"/>
              <a:gd name="connsiteX32" fmla="*/ 4018209 w 5640947"/>
              <a:gd name="connsiteY32" fmla="*/ 1918952 h 2653048"/>
              <a:gd name="connsiteX33" fmla="*/ 4134118 w 5640947"/>
              <a:gd name="connsiteY33" fmla="*/ 1854558 h 2653048"/>
              <a:gd name="connsiteX34" fmla="*/ 4224271 w 5640947"/>
              <a:gd name="connsiteY34" fmla="*/ 1777284 h 2653048"/>
              <a:gd name="connsiteX35" fmla="*/ 4301544 w 5640947"/>
              <a:gd name="connsiteY35" fmla="*/ 1712890 h 2653048"/>
              <a:gd name="connsiteX36" fmla="*/ 4327302 w 5640947"/>
              <a:gd name="connsiteY36" fmla="*/ 1674253 h 2653048"/>
              <a:gd name="connsiteX37" fmla="*/ 4365938 w 5640947"/>
              <a:gd name="connsiteY37" fmla="*/ 1635617 h 2653048"/>
              <a:gd name="connsiteX38" fmla="*/ 4417454 w 5640947"/>
              <a:gd name="connsiteY38" fmla="*/ 1571222 h 2653048"/>
              <a:gd name="connsiteX39" fmla="*/ 4481848 w 5640947"/>
              <a:gd name="connsiteY39" fmla="*/ 1493949 h 2653048"/>
              <a:gd name="connsiteX40" fmla="*/ 4572000 w 5640947"/>
              <a:gd name="connsiteY40" fmla="*/ 1390918 h 2653048"/>
              <a:gd name="connsiteX41" fmla="*/ 4584879 w 5640947"/>
              <a:gd name="connsiteY41" fmla="*/ 1352282 h 2653048"/>
              <a:gd name="connsiteX42" fmla="*/ 4662152 w 5640947"/>
              <a:gd name="connsiteY42" fmla="*/ 1300766 h 2653048"/>
              <a:gd name="connsiteX43" fmla="*/ 4713668 w 5640947"/>
              <a:gd name="connsiteY43" fmla="*/ 1262129 h 2653048"/>
              <a:gd name="connsiteX44" fmla="*/ 4778062 w 5640947"/>
              <a:gd name="connsiteY44" fmla="*/ 1184856 h 2653048"/>
              <a:gd name="connsiteX45" fmla="*/ 4816699 w 5640947"/>
              <a:gd name="connsiteY45" fmla="*/ 1159098 h 2653048"/>
              <a:gd name="connsiteX46" fmla="*/ 4868214 w 5640947"/>
              <a:gd name="connsiteY46" fmla="*/ 1120462 h 2653048"/>
              <a:gd name="connsiteX47" fmla="*/ 4906851 w 5640947"/>
              <a:gd name="connsiteY47" fmla="*/ 1094704 h 2653048"/>
              <a:gd name="connsiteX48" fmla="*/ 4984124 w 5640947"/>
              <a:gd name="connsiteY48" fmla="*/ 1030310 h 2653048"/>
              <a:gd name="connsiteX49" fmla="*/ 5048518 w 5640947"/>
              <a:gd name="connsiteY49" fmla="*/ 940158 h 2653048"/>
              <a:gd name="connsiteX50" fmla="*/ 5074276 w 5640947"/>
              <a:gd name="connsiteY50" fmla="*/ 901521 h 2653048"/>
              <a:gd name="connsiteX51" fmla="*/ 5112913 w 5640947"/>
              <a:gd name="connsiteY51" fmla="*/ 862884 h 2653048"/>
              <a:gd name="connsiteX52" fmla="*/ 5138671 w 5640947"/>
              <a:gd name="connsiteY52" fmla="*/ 824248 h 2653048"/>
              <a:gd name="connsiteX53" fmla="*/ 5177307 w 5640947"/>
              <a:gd name="connsiteY53" fmla="*/ 772732 h 2653048"/>
              <a:gd name="connsiteX54" fmla="*/ 5215944 w 5640947"/>
              <a:gd name="connsiteY54" fmla="*/ 734096 h 2653048"/>
              <a:gd name="connsiteX55" fmla="*/ 5280338 w 5640947"/>
              <a:gd name="connsiteY55" fmla="*/ 618186 h 2653048"/>
              <a:gd name="connsiteX56" fmla="*/ 5306096 w 5640947"/>
              <a:gd name="connsiteY56" fmla="*/ 579549 h 2653048"/>
              <a:gd name="connsiteX57" fmla="*/ 5331854 w 5640947"/>
              <a:gd name="connsiteY57" fmla="*/ 540913 h 2653048"/>
              <a:gd name="connsiteX58" fmla="*/ 5370490 w 5640947"/>
              <a:gd name="connsiteY58" fmla="*/ 463639 h 2653048"/>
              <a:gd name="connsiteX59" fmla="*/ 5396248 w 5640947"/>
              <a:gd name="connsiteY59" fmla="*/ 412124 h 2653048"/>
              <a:gd name="connsiteX60" fmla="*/ 5447764 w 5640947"/>
              <a:gd name="connsiteY60" fmla="*/ 334851 h 2653048"/>
              <a:gd name="connsiteX61" fmla="*/ 5460642 w 5640947"/>
              <a:gd name="connsiteY61" fmla="*/ 296214 h 2653048"/>
              <a:gd name="connsiteX62" fmla="*/ 5512158 w 5640947"/>
              <a:gd name="connsiteY62" fmla="*/ 218941 h 2653048"/>
              <a:gd name="connsiteX63" fmla="*/ 5563673 w 5640947"/>
              <a:gd name="connsiteY63" fmla="*/ 141667 h 2653048"/>
              <a:gd name="connsiteX64" fmla="*/ 5576552 w 5640947"/>
              <a:gd name="connsiteY64" fmla="*/ 103031 h 2653048"/>
              <a:gd name="connsiteX65" fmla="*/ 5615189 w 5640947"/>
              <a:gd name="connsiteY65" fmla="*/ 51515 h 2653048"/>
              <a:gd name="connsiteX66" fmla="*/ 5640947 w 5640947"/>
              <a:gd name="connsiteY66" fmla="*/ 0 h 2653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5640947" h="2653048">
                <a:moveTo>
                  <a:pt x="0" y="2575775"/>
                </a:moveTo>
                <a:lnTo>
                  <a:pt x="515155" y="2588653"/>
                </a:lnTo>
                <a:cubicBezTo>
                  <a:pt x="549736" y="2590094"/>
                  <a:pt x="584133" y="2595341"/>
                  <a:pt x="618186" y="2601532"/>
                </a:cubicBezTo>
                <a:cubicBezTo>
                  <a:pt x="631543" y="2603961"/>
                  <a:pt x="643291" y="2613328"/>
                  <a:pt x="656823" y="2614411"/>
                </a:cubicBezTo>
                <a:cubicBezTo>
                  <a:pt x="751064" y="2621950"/>
                  <a:pt x="845713" y="2622997"/>
                  <a:pt x="940158" y="2627290"/>
                </a:cubicBezTo>
                <a:cubicBezTo>
                  <a:pt x="974502" y="2631583"/>
                  <a:pt x="1009136" y="2633978"/>
                  <a:pt x="1043189" y="2640169"/>
                </a:cubicBezTo>
                <a:cubicBezTo>
                  <a:pt x="1056546" y="2642598"/>
                  <a:pt x="1068250" y="2653048"/>
                  <a:pt x="1081826" y="2653048"/>
                </a:cubicBezTo>
                <a:cubicBezTo>
                  <a:pt x="1463923" y="2653048"/>
                  <a:pt x="1845972" y="2644462"/>
                  <a:pt x="2228045" y="2640169"/>
                </a:cubicBezTo>
                <a:cubicBezTo>
                  <a:pt x="2440675" y="2604730"/>
                  <a:pt x="2217137" y="2646116"/>
                  <a:pt x="2343955" y="2614411"/>
                </a:cubicBezTo>
                <a:cubicBezTo>
                  <a:pt x="2365191" y="2609102"/>
                  <a:pt x="2387113" y="2606841"/>
                  <a:pt x="2408349" y="2601532"/>
                </a:cubicBezTo>
                <a:cubicBezTo>
                  <a:pt x="2421519" y="2598239"/>
                  <a:pt x="2433629" y="2591081"/>
                  <a:pt x="2446986" y="2588653"/>
                </a:cubicBezTo>
                <a:cubicBezTo>
                  <a:pt x="2481039" y="2582462"/>
                  <a:pt x="2515673" y="2580068"/>
                  <a:pt x="2550017" y="2575775"/>
                </a:cubicBezTo>
                <a:lnTo>
                  <a:pt x="2704564" y="2524259"/>
                </a:lnTo>
                <a:cubicBezTo>
                  <a:pt x="2717443" y="2519966"/>
                  <a:pt x="2731905" y="2518910"/>
                  <a:pt x="2743200" y="2511380"/>
                </a:cubicBezTo>
                <a:cubicBezTo>
                  <a:pt x="2856855" y="2435610"/>
                  <a:pt x="2675191" y="2551825"/>
                  <a:pt x="2859110" y="2459865"/>
                </a:cubicBezTo>
                <a:cubicBezTo>
                  <a:pt x="2876282" y="2451279"/>
                  <a:pt x="2892800" y="2441237"/>
                  <a:pt x="2910626" y="2434107"/>
                </a:cubicBezTo>
                <a:cubicBezTo>
                  <a:pt x="2935835" y="2424023"/>
                  <a:pt x="2962141" y="2416935"/>
                  <a:pt x="2987899" y="2408349"/>
                </a:cubicBezTo>
                <a:cubicBezTo>
                  <a:pt x="2987903" y="2408348"/>
                  <a:pt x="3065169" y="2382592"/>
                  <a:pt x="3065172" y="2382591"/>
                </a:cubicBezTo>
                <a:cubicBezTo>
                  <a:pt x="3086637" y="2378298"/>
                  <a:pt x="3108330" y="2375022"/>
                  <a:pt x="3129566" y="2369713"/>
                </a:cubicBezTo>
                <a:cubicBezTo>
                  <a:pt x="3142736" y="2366421"/>
                  <a:pt x="3155150" y="2360564"/>
                  <a:pt x="3168203" y="2356834"/>
                </a:cubicBezTo>
                <a:cubicBezTo>
                  <a:pt x="3185222" y="2351971"/>
                  <a:pt x="3202546" y="2348248"/>
                  <a:pt x="3219718" y="2343955"/>
                </a:cubicBezTo>
                <a:lnTo>
                  <a:pt x="3296992" y="2292439"/>
                </a:lnTo>
                <a:cubicBezTo>
                  <a:pt x="3309871" y="2283853"/>
                  <a:pt x="3320944" y="2271577"/>
                  <a:pt x="3335628" y="2266682"/>
                </a:cubicBezTo>
                <a:lnTo>
                  <a:pt x="3412902" y="2240924"/>
                </a:lnTo>
                <a:cubicBezTo>
                  <a:pt x="3526542" y="2165162"/>
                  <a:pt x="3344914" y="2281356"/>
                  <a:pt x="3528811" y="2189408"/>
                </a:cubicBezTo>
                <a:cubicBezTo>
                  <a:pt x="3563155" y="2172236"/>
                  <a:pt x="3595415" y="2150035"/>
                  <a:pt x="3631842" y="2137893"/>
                </a:cubicBezTo>
                <a:cubicBezTo>
                  <a:pt x="3644721" y="2133600"/>
                  <a:pt x="3658612" y="2131607"/>
                  <a:pt x="3670479" y="2125014"/>
                </a:cubicBezTo>
                <a:cubicBezTo>
                  <a:pt x="3697540" y="2109980"/>
                  <a:pt x="3721994" y="2090670"/>
                  <a:pt x="3747752" y="2073498"/>
                </a:cubicBezTo>
                <a:lnTo>
                  <a:pt x="3786389" y="2047741"/>
                </a:lnTo>
                <a:cubicBezTo>
                  <a:pt x="3799268" y="2039155"/>
                  <a:pt x="3810342" y="2026878"/>
                  <a:pt x="3825026" y="2021983"/>
                </a:cubicBezTo>
                <a:cubicBezTo>
                  <a:pt x="3837905" y="2017690"/>
                  <a:pt x="3851520" y="2015175"/>
                  <a:pt x="3863662" y="2009104"/>
                </a:cubicBezTo>
                <a:cubicBezTo>
                  <a:pt x="3963525" y="1959172"/>
                  <a:pt x="3843823" y="2002838"/>
                  <a:pt x="3940935" y="1970467"/>
                </a:cubicBezTo>
                <a:cubicBezTo>
                  <a:pt x="4026682" y="1884722"/>
                  <a:pt x="3934334" y="1965549"/>
                  <a:pt x="4018209" y="1918952"/>
                </a:cubicBezTo>
                <a:cubicBezTo>
                  <a:pt x="4151064" y="1845144"/>
                  <a:pt x="4046693" y="1883700"/>
                  <a:pt x="4134118" y="1854558"/>
                </a:cubicBezTo>
                <a:cubicBezTo>
                  <a:pt x="4229989" y="1758687"/>
                  <a:pt x="4108620" y="1876413"/>
                  <a:pt x="4224271" y="1777284"/>
                </a:cubicBezTo>
                <a:cubicBezTo>
                  <a:pt x="4311039" y="1702912"/>
                  <a:pt x="4216149" y="1769820"/>
                  <a:pt x="4301544" y="1712890"/>
                </a:cubicBezTo>
                <a:cubicBezTo>
                  <a:pt x="4310130" y="1700011"/>
                  <a:pt x="4317393" y="1686144"/>
                  <a:pt x="4327302" y="1674253"/>
                </a:cubicBezTo>
                <a:cubicBezTo>
                  <a:pt x="4338962" y="1660261"/>
                  <a:pt x="4355835" y="1650771"/>
                  <a:pt x="4365938" y="1635617"/>
                </a:cubicBezTo>
                <a:cubicBezTo>
                  <a:pt x="4415704" y="1560968"/>
                  <a:pt x="4331045" y="1628828"/>
                  <a:pt x="4417454" y="1571222"/>
                </a:cubicBezTo>
                <a:cubicBezTo>
                  <a:pt x="4509484" y="1433175"/>
                  <a:pt x="4366169" y="1642677"/>
                  <a:pt x="4481848" y="1493949"/>
                </a:cubicBezTo>
                <a:cubicBezTo>
                  <a:pt x="4562755" y="1389927"/>
                  <a:pt x="4497204" y="1440783"/>
                  <a:pt x="4572000" y="1390918"/>
                </a:cubicBezTo>
                <a:cubicBezTo>
                  <a:pt x="4576293" y="1378039"/>
                  <a:pt x="4575280" y="1361881"/>
                  <a:pt x="4584879" y="1352282"/>
                </a:cubicBezTo>
                <a:cubicBezTo>
                  <a:pt x="4606769" y="1330392"/>
                  <a:pt x="4637386" y="1319340"/>
                  <a:pt x="4662152" y="1300766"/>
                </a:cubicBezTo>
                <a:cubicBezTo>
                  <a:pt x="4679324" y="1287887"/>
                  <a:pt x="4697371" y="1276098"/>
                  <a:pt x="4713668" y="1262129"/>
                </a:cubicBezTo>
                <a:cubicBezTo>
                  <a:pt x="4861353" y="1135542"/>
                  <a:pt x="4658826" y="1304092"/>
                  <a:pt x="4778062" y="1184856"/>
                </a:cubicBezTo>
                <a:cubicBezTo>
                  <a:pt x="4789007" y="1173911"/>
                  <a:pt x="4804104" y="1168095"/>
                  <a:pt x="4816699" y="1159098"/>
                </a:cubicBezTo>
                <a:cubicBezTo>
                  <a:pt x="4834165" y="1146622"/>
                  <a:pt x="4850748" y="1132938"/>
                  <a:pt x="4868214" y="1120462"/>
                </a:cubicBezTo>
                <a:cubicBezTo>
                  <a:pt x="4880809" y="1111465"/>
                  <a:pt x="4894960" y="1104613"/>
                  <a:pt x="4906851" y="1094704"/>
                </a:cubicBezTo>
                <a:cubicBezTo>
                  <a:pt x="5006006" y="1012074"/>
                  <a:pt x="4888202" y="1094255"/>
                  <a:pt x="4984124" y="1030310"/>
                </a:cubicBezTo>
                <a:cubicBezTo>
                  <a:pt x="5044828" y="939254"/>
                  <a:pt x="4968645" y="1051980"/>
                  <a:pt x="5048518" y="940158"/>
                </a:cubicBezTo>
                <a:cubicBezTo>
                  <a:pt x="5057515" y="927563"/>
                  <a:pt x="5064367" y="913412"/>
                  <a:pt x="5074276" y="901521"/>
                </a:cubicBezTo>
                <a:cubicBezTo>
                  <a:pt x="5085936" y="887529"/>
                  <a:pt x="5101253" y="876876"/>
                  <a:pt x="5112913" y="862884"/>
                </a:cubicBezTo>
                <a:cubicBezTo>
                  <a:pt x="5122822" y="850993"/>
                  <a:pt x="5129674" y="836843"/>
                  <a:pt x="5138671" y="824248"/>
                </a:cubicBezTo>
                <a:cubicBezTo>
                  <a:pt x="5151147" y="806781"/>
                  <a:pt x="5163338" y="789029"/>
                  <a:pt x="5177307" y="772732"/>
                </a:cubicBezTo>
                <a:cubicBezTo>
                  <a:pt x="5189160" y="758903"/>
                  <a:pt x="5203065" y="746975"/>
                  <a:pt x="5215944" y="734096"/>
                </a:cubicBezTo>
                <a:cubicBezTo>
                  <a:pt x="5238612" y="666091"/>
                  <a:pt x="5221293" y="706754"/>
                  <a:pt x="5280338" y="618186"/>
                </a:cubicBezTo>
                <a:lnTo>
                  <a:pt x="5306096" y="579549"/>
                </a:lnTo>
                <a:lnTo>
                  <a:pt x="5331854" y="540913"/>
                </a:lnTo>
                <a:cubicBezTo>
                  <a:pt x="5355466" y="470078"/>
                  <a:pt x="5330546" y="533541"/>
                  <a:pt x="5370490" y="463639"/>
                </a:cubicBezTo>
                <a:cubicBezTo>
                  <a:pt x="5380015" y="446970"/>
                  <a:pt x="5386370" y="428587"/>
                  <a:pt x="5396248" y="412124"/>
                </a:cubicBezTo>
                <a:cubicBezTo>
                  <a:pt x="5412175" y="385579"/>
                  <a:pt x="5447764" y="334851"/>
                  <a:pt x="5447764" y="334851"/>
                </a:cubicBezTo>
                <a:cubicBezTo>
                  <a:pt x="5452057" y="321972"/>
                  <a:pt x="5454049" y="308081"/>
                  <a:pt x="5460642" y="296214"/>
                </a:cubicBezTo>
                <a:cubicBezTo>
                  <a:pt x="5475676" y="269153"/>
                  <a:pt x="5512158" y="218941"/>
                  <a:pt x="5512158" y="218941"/>
                </a:cubicBezTo>
                <a:cubicBezTo>
                  <a:pt x="5542781" y="127073"/>
                  <a:pt x="5499360" y="238138"/>
                  <a:pt x="5563673" y="141667"/>
                </a:cubicBezTo>
                <a:cubicBezTo>
                  <a:pt x="5571203" y="130372"/>
                  <a:pt x="5569817" y="114818"/>
                  <a:pt x="5576552" y="103031"/>
                </a:cubicBezTo>
                <a:cubicBezTo>
                  <a:pt x="5587202" y="84394"/>
                  <a:pt x="5602310" y="68687"/>
                  <a:pt x="5615189" y="51515"/>
                </a:cubicBezTo>
                <a:cubicBezTo>
                  <a:pt x="5629988" y="7119"/>
                  <a:pt x="5618469" y="22478"/>
                  <a:pt x="5640947" y="0"/>
                </a:cubicBezTo>
              </a:path>
            </a:pathLst>
          </a:custGeom>
          <a:noFill/>
          <a:ln w="57150">
            <a:solidFill>
              <a:schemeClr val="tx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5426456" y="4198513"/>
            <a:ext cx="8430" cy="162070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90245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Line 1026"/>
          <p:cNvSpPr>
            <a:spLocks noChangeShapeType="1"/>
          </p:cNvSpPr>
          <p:nvPr/>
        </p:nvSpPr>
        <p:spPr bwMode="auto">
          <a:xfrm>
            <a:off x="2844800" y="2137894"/>
            <a:ext cx="0" cy="3191814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34819" name="Rectangle 1027"/>
          <p:cNvSpPr>
            <a:spLocks noChangeArrowheads="1"/>
          </p:cNvSpPr>
          <p:nvPr/>
        </p:nvSpPr>
        <p:spPr bwMode="auto">
          <a:xfrm>
            <a:off x="1528762" y="1955176"/>
            <a:ext cx="3938588" cy="446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fa-IR" sz="2600" dirty="0"/>
              <a:t>Value of Firm, V</a:t>
            </a:r>
          </a:p>
        </p:txBody>
      </p:sp>
      <p:sp>
        <p:nvSpPr>
          <p:cNvPr id="34821" name="Rectangle 1029"/>
          <p:cNvSpPr>
            <a:spLocks noChangeArrowheads="1"/>
          </p:cNvSpPr>
          <p:nvPr/>
        </p:nvSpPr>
        <p:spPr bwMode="auto">
          <a:xfrm>
            <a:off x="7836650" y="4925186"/>
            <a:ext cx="2570162" cy="602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fa-IR" altLang="fa-IR" sz="3600" dirty="0" smtClean="0">
                <a:cs typeface="B Zar" panose="00000400000000000000" pitchFamily="2" charset="-78"/>
              </a:rPr>
              <a:t>درجه اهرم</a:t>
            </a:r>
            <a:endParaRPr lang="en-US" altLang="fa-IR" sz="3600" dirty="0">
              <a:cs typeface="B Zar" panose="00000400000000000000" pitchFamily="2" charset="-78"/>
            </a:endParaRPr>
          </a:p>
        </p:txBody>
      </p:sp>
      <p:sp>
        <p:nvSpPr>
          <p:cNvPr id="34823" name="Rectangle 1031"/>
          <p:cNvSpPr>
            <a:spLocks noChangeArrowheads="1"/>
          </p:cNvSpPr>
          <p:nvPr/>
        </p:nvSpPr>
        <p:spPr bwMode="auto">
          <a:xfrm>
            <a:off x="7757634" y="2720975"/>
            <a:ext cx="541817" cy="489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fa-IR" sz="2600" dirty="0"/>
              <a:t>V</a:t>
            </a:r>
            <a:r>
              <a:rPr lang="en-US" altLang="fa-IR" sz="2600" baseline="-25000" dirty="0"/>
              <a:t>L</a:t>
            </a:r>
            <a:endParaRPr lang="en-US" altLang="fa-IR" sz="2800" baseline="-25000" dirty="0"/>
          </a:p>
        </p:txBody>
      </p:sp>
      <p:sp>
        <p:nvSpPr>
          <p:cNvPr id="34825" name="Rectangle 1033"/>
          <p:cNvSpPr>
            <a:spLocks noChangeArrowheads="1"/>
          </p:cNvSpPr>
          <p:nvPr/>
        </p:nvSpPr>
        <p:spPr bwMode="auto">
          <a:xfrm>
            <a:off x="2125664" y="711200"/>
            <a:ext cx="7894637" cy="1193800"/>
          </a:xfrm>
          <a:prstGeom prst="rect">
            <a:avLst/>
          </a:prstGeom>
          <a:solidFill>
            <a:schemeClr val="accent1"/>
          </a:solidFill>
          <a:ln w="508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fa-IR" altLang="fa-IR" sz="6000" dirty="0" smtClean="0">
                <a:cs typeface="B Titr" panose="00000700000000000000" pitchFamily="2" charset="-78"/>
              </a:rPr>
              <a:t>ارزش شرکت</a:t>
            </a:r>
            <a:endParaRPr lang="en-US" altLang="fa-IR" sz="6000" dirty="0">
              <a:cs typeface="B Titr" panose="00000700000000000000" pitchFamily="2" charset="-78"/>
            </a:endParaRPr>
          </a:p>
        </p:txBody>
      </p:sp>
      <p:sp>
        <p:nvSpPr>
          <p:cNvPr id="34830" name="Line 1038"/>
          <p:cNvSpPr>
            <a:spLocks noChangeShapeType="1"/>
          </p:cNvSpPr>
          <p:nvPr/>
        </p:nvSpPr>
        <p:spPr bwMode="auto">
          <a:xfrm>
            <a:off x="2844800" y="5329707"/>
            <a:ext cx="52197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2" name="Arc 1"/>
          <p:cNvSpPr/>
          <p:nvPr/>
        </p:nvSpPr>
        <p:spPr>
          <a:xfrm rot="19288817">
            <a:off x="521098" y="3009089"/>
            <a:ext cx="8655596" cy="6434868"/>
          </a:xfrm>
          <a:prstGeom prst="arc">
            <a:avLst>
              <a:gd name="adj1" fmla="val 16200000"/>
              <a:gd name="adj2" fmla="val 152772"/>
            </a:avLst>
          </a:prstGeom>
          <a:ln w="5715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4" name="Straight Connector 3"/>
          <p:cNvCxnSpPr/>
          <p:nvPr/>
        </p:nvCxnSpPr>
        <p:spPr>
          <a:xfrm>
            <a:off x="5943869" y="2596200"/>
            <a:ext cx="6170" cy="3128895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3410844" y="5725095"/>
            <a:ext cx="5411184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fa-IR" altLang="fa-IR" sz="3600" dirty="0" smtClean="0">
                <a:cs typeface="B Zar" panose="00000400000000000000" pitchFamily="2" charset="-78"/>
              </a:rPr>
              <a:t>بیشترین ارزش شرکت</a:t>
            </a:r>
            <a:endParaRPr lang="en-US" altLang="fa-IR" sz="3600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08255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Line 2"/>
          <p:cNvSpPr>
            <a:spLocks noChangeShapeType="1"/>
          </p:cNvSpPr>
          <p:nvPr/>
        </p:nvSpPr>
        <p:spPr bwMode="auto">
          <a:xfrm>
            <a:off x="2976563" y="3281363"/>
            <a:ext cx="0" cy="24368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35843" name="Line 3"/>
          <p:cNvSpPr>
            <a:spLocks noChangeShapeType="1"/>
          </p:cNvSpPr>
          <p:nvPr/>
        </p:nvSpPr>
        <p:spPr bwMode="auto">
          <a:xfrm>
            <a:off x="3011488" y="5730875"/>
            <a:ext cx="5016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2065339" y="2547939"/>
            <a:ext cx="1868487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fa-IR" sz="2400"/>
              <a:t>Cost of Capital (%)</a:t>
            </a: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2832100" y="5765801"/>
            <a:ext cx="7304088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fa-IR" sz="2400"/>
              <a:t>0	20	40	60	80	100</a:t>
            </a: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8193089" y="5562601"/>
            <a:ext cx="1868487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fa-IR" sz="2400" dirty="0"/>
              <a:t>Debt/Value Ratio (%)</a:t>
            </a:r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2125664" y="711200"/>
            <a:ext cx="7894637" cy="1803400"/>
          </a:xfrm>
          <a:prstGeom prst="rect">
            <a:avLst/>
          </a:prstGeom>
          <a:solidFill>
            <a:schemeClr val="accent1"/>
          </a:solidFill>
          <a:ln w="508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fa-IR">
                <a:solidFill>
                  <a:schemeClr val="bg2"/>
                </a:solidFill>
              </a:rPr>
              <a:t>MM relationship between capital costs and leverage when corporate taxes are considered.</a:t>
            </a:r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7758843" y="3103563"/>
            <a:ext cx="416783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fa-IR" sz="2400"/>
              <a:t>r</a:t>
            </a:r>
            <a:r>
              <a:rPr lang="en-US" altLang="fa-IR" sz="2400" baseline="-25000"/>
              <a:t>s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7762875" y="4756151"/>
            <a:ext cx="114300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fa-IR" sz="2400"/>
              <a:t>WACC</a:t>
            </a:r>
          </a:p>
        </p:txBody>
      </p:sp>
      <p:sp>
        <p:nvSpPr>
          <p:cNvPr id="35850" name="Line 10"/>
          <p:cNvSpPr>
            <a:spLocks noChangeShapeType="1"/>
          </p:cNvSpPr>
          <p:nvPr/>
        </p:nvSpPr>
        <p:spPr bwMode="auto">
          <a:xfrm>
            <a:off x="2984501" y="4802188"/>
            <a:ext cx="4735513" cy="22701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35851" name="Line 11"/>
          <p:cNvSpPr>
            <a:spLocks noChangeShapeType="1"/>
          </p:cNvSpPr>
          <p:nvPr/>
        </p:nvSpPr>
        <p:spPr bwMode="auto">
          <a:xfrm>
            <a:off x="3008313" y="5495925"/>
            <a:ext cx="47117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7750643" y="5170488"/>
            <a:ext cx="1264771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fa-IR" sz="2400"/>
              <a:t>r</a:t>
            </a:r>
            <a:r>
              <a:rPr lang="en-US" altLang="fa-IR" sz="2400" baseline="-25000"/>
              <a:t>d</a:t>
            </a:r>
            <a:r>
              <a:rPr lang="en-US" altLang="fa-IR" sz="2400"/>
              <a:t>(1 - T)</a:t>
            </a:r>
          </a:p>
        </p:txBody>
      </p:sp>
      <p:sp>
        <p:nvSpPr>
          <p:cNvPr id="35853" name="Arc 13"/>
          <p:cNvSpPr>
            <a:spLocks/>
          </p:cNvSpPr>
          <p:nvPr/>
        </p:nvSpPr>
        <p:spPr bwMode="auto">
          <a:xfrm flipV="1">
            <a:off x="2971800" y="3429000"/>
            <a:ext cx="4724400" cy="1295400"/>
          </a:xfrm>
          <a:custGeom>
            <a:avLst/>
            <a:gdLst>
              <a:gd name="T0" fmla="*/ 0 w 21600"/>
              <a:gd name="T1" fmla="*/ 0 h 21600"/>
              <a:gd name="T2" fmla="*/ 4724400 w 21600"/>
              <a:gd name="T3" fmla="*/ 1295400 h 21600"/>
              <a:gd name="T4" fmla="*/ 0 w 21600"/>
              <a:gd name="T5" fmla="*/ 12954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18427854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Line 1026"/>
          <p:cNvSpPr>
            <a:spLocks noChangeShapeType="1"/>
          </p:cNvSpPr>
          <p:nvPr/>
        </p:nvSpPr>
        <p:spPr bwMode="auto">
          <a:xfrm>
            <a:off x="2844800" y="2314576"/>
            <a:ext cx="0" cy="24368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34819" name="Rectangle 1027"/>
          <p:cNvSpPr>
            <a:spLocks noChangeArrowheads="1"/>
          </p:cNvSpPr>
          <p:nvPr/>
        </p:nvSpPr>
        <p:spPr bwMode="auto">
          <a:xfrm>
            <a:off x="1746250" y="1905000"/>
            <a:ext cx="3938588" cy="446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fa-IR" sz="2600"/>
              <a:t>Value of Firm, V</a:t>
            </a:r>
          </a:p>
        </p:txBody>
      </p:sp>
      <p:sp>
        <p:nvSpPr>
          <p:cNvPr id="34820" name="Rectangle 1028"/>
          <p:cNvSpPr>
            <a:spLocks noChangeArrowheads="1"/>
          </p:cNvSpPr>
          <p:nvPr/>
        </p:nvSpPr>
        <p:spPr bwMode="auto">
          <a:xfrm>
            <a:off x="2700339" y="4713289"/>
            <a:ext cx="7304087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fa-IR" sz="2600"/>
              <a:t>0	</a:t>
            </a:r>
          </a:p>
        </p:txBody>
      </p:sp>
      <p:sp>
        <p:nvSpPr>
          <p:cNvPr id="34821" name="Rectangle 1029"/>
          <p:cNvSpPr>
            <a:spLocks noChangeArrowheads="1"/>
          </p:cNvSpPr>
          <p:nvPr/>
        </p:nvSpPr>
        <p:spPr bwMode="auto">
          <a:xfrm>
            <a:off x="7767638" y="4419600"/>
            <a:ext cx="2570162" cy="446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fa-IR" sz="2600"/>
              <a:t>Debt</a:t>
            </a:r>
            <a:endParaRPr lang="en-US" altLang="fa-IR" sz="2400"/>
          </a:p>
        </p:txBody>
      </p:sp>
      <p:sp>
        <p:nvSpPr>
          <p:cNvPr id="34822" name="Line 1030"/>
          <p:cNvSpPr>
            <a:spLocks noChangeShapeType="1"/>
          </p:cNvSpPr>
          <p:nvPr/>
        </p:nvSpPr>
        <p:spPr bwMode="auto">
          <a:xfrm>
            <a:off x="2897189" y="3776663"/>
            <a:ext cx="4687887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34823" name="Rectangle 1031"/>
          <p:cNvSpPr>
            <a:spLocks noChangeArrowheads="1"/>
          </p:cNvSpPr>
          <p:nvPr/>
        </p:nvSpPr>
        <p:spPr bwMode="auto">
          <a:xfrm>
            <a:off x="7757634" y="2720975"/>
            <a:ext cx="541817" cy="489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fa-IR" sz="2600"/>
              <a:t>V</a:t>
            </a:r>
            <a:r>
              <a:rPr lang="en-US" altLang="fa-IR" sz="2600" baseline="-25000"/>
              <a:t>L</a:t>
            </a:r>
            <a:endParaRPr lang="en-US" altLang="fa-IR" sz="2800" baseline="-25000"/>
          </a:p>
        </p:txBody>
      </p:sp>
      <p:sp>
        <p:nvSpPr>
          <p:cNvPr id="34824" name="Rectangle 1032"/>
          <p:cNvSpPr>
            <a:spLocks noChangeArrowheads="1"/>
          </p:cNvSpPr>
          <p:nvPr/>
        </p:nvSpPr>
        <p:spPr bwMode="auto">
          <a:xfrm>
            <a:off x="7779626" y="3509963"/>
            <a:ext cx="565862" cy="489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fa-IR" sz="2600"/>
              <a:t>V</a:t>
            </a:r>
            <a:r>
              <a:rPr lang="en-US" altLang="fa-IR" sz="2600" baseline="-25000"/>
              <a:t>U</a:t>
            </a:r>
            <a:endParaRPr lang="en-US" altLang="fa-IR" sz="2800" baseline="-25000"/>
          </a:p>
        </p:txBody>
      </p:sp>
      <p:sp>
        <p:nvSpPr>
          <p:cNvPr id="34825" name="Rectangle 1033"/>
          <p:cNvSpPr>
            <a:spLocks noChangeArrowheads="1"/>
          </p:cNvSpPr>
          <p:nvPr/>
        </p:nvSpPr>
        <p:spPr bwMode="auto">
          <a:xfrm>
            <a:off x="2125664" y="711200"/>
            <a:ext cx="7894637" cy="1193800"/>
          </a:xfrm>
          <a:prstGeom prst="rect">
            <a:avLst/>
          </a:prstGeom>
          <a:solidFill>
            <a:schemeClr val="accent1"/>
          </a:solidFill>
          <a:ln w="508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fa-IR" sz="3100">
                <a:solidFill>
                  <a:schemeClr val="bg2"/>
                </a:solidFill>
              </a:rPr>
              <a:t>MM relationship between value and debt when corporate taxes are considered.</a:t>
            </a:r>
          </a:p>
        </p:txBody>
      </p:sp>
      <p:sp>
        <p:nvSpPr>
          <p:cNvPr id="34826" name="Line 1034"/>
          <p:cNvSpPr>
            <a:spLocks noChangeShapeType="1"/>
          </p:cNvSpPr>
          <p:nvPr/>
        </p:nvSpPr>
        <p:spPr bwMode="auto">
          <a:xfrm flipV="1">
            <a:off x="2870201" y="3019426"/>
            <a:ext cx="4735513" cy="771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34827" name="Rectangle 1035"/>
          <p:cNvSpPr>
            <a:spLocks noChangeArrowheads="1"/>
          </p:cNvSpPr>
          <p:nvPr/>
        </p:nvSpPr>
        <p:spPr bwMode="auto">
          <a:xfrm>
            <a:off x="2006600" y="5502275"/>
            <a:ext cx="8280400" cy="754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fa-IR" sz="2400"/>
              <a:t>Under MM with corporate taxes, the firm’s </a:t>
            </a:r>
            <a:r>
              <a:rPr lang="en-US" altLang="fa-IR" sz="2400">
                <a:solidFill>
                  <a:schemeClr val="bg2"/>
                </a:solidFill>
              </a:rPr>
              <a:t>value increases continuously </a:t>
            </a:r>
            <a:r>
              <a:rPr lang="en-US" altLang="fa-IR" sz="2400"/>
              <a:t>as more and more debt is used.</a:t>
            </a:r>
          </a:p>
        </p:txBody>
      </p:sp>
      <p:sp>
        <p:nvSpPr>
          <p:cNvPr id="34828" name="Rectangle 1036"/>
          <p:cNvSpPr>
            <a:spLocks noChangeArrowheads="1"/>
          </p:cNvSpPr>
          <p:nvPr/>
        </p:nvSpPr>
        <p:spPr bwMode="auto">
          <a:xfrm>
            <a:off x="7085299" y="3160713"/>
            <a:ext cx="626776" cy="489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fa-IR" sz="2600"/>
              <a:t>TD</a:t>
            </a:r>
            <a:endParaRPr lang="en-US" altLang="fa-IR" sz="2800"/>
          </a:p>
        </p:txBody>
      </p:sp>
      <p:sp>
        <p:nvSpPr>
          <p:cNvPr id="34829" name="Line 1037"/>
          <p:cNvSpPr>
            <a:spLocks noChangeShapeType="1"/>
          </p:cNvSpPr>
          <p:nvPr/>
        </p:nvSpPr>
        <p:spPr bwMode="auto">
          <a:xfrm>
            <a:off x="7072313" y="3186114"/>
            <a:ext cx="0" cy="549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34830" name="Line 1038"/>
          <p:cNvSpPr>
            <a:spLocks noChangeShapeType="1"/>
          </p:cNvSpPr>
          <p:nvPr/>
        </p:nvSpPr>
        <p:spPr bwMode="auto">
          <a:xfrm>
            <a:off x="2857500" y="4724400"/>
            <a:ext cx="5219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1931937630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Line 2"/>
          <p:cNvSpPr>
            <a:spLocks noChangeShapeType="1"/>
          </p:cNvSpPr>
          <p:nvPr/>
        </p:nvSpPr>
        <p:spPr bwMode="auto">
          <a:xfrm>
            <a:off x="2976563" y="3281363"/>
            <a:ext cx="0" cy="24368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35843" name="Line 3"/>
          <p:cNvSpPr>
            <a:spLocks noChangeShapeType="1"/>
          </p:cNvSpPr>
          <p:nvPr/>
        </p:nvSpPr>
        <p:spPr bwMode="auto">
          <a:xfrm>
            <a:off x="3011488" y="5730875"/>
            <a:ext cx="50165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2065339" y="2547939"/>
            <a:ext cx="1868487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fa-IR" sz="2400"/>
              <a:t>Cost of Capital (%)</a:t>
            </a: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2832100" y="5765801"/>
            <a:ext cx="7304088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fa-IR" sz="2400"/>
              <a:t>0	20	40	60	80	100</a:t>
            </a: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8193089" y="5562601"/>
            <a:ext cx="1868487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fa-IR" sz="2400"/>
              <a:t>Debt/Value Ratio (%)</a:t>
            </a:r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2125664" y="711200"/>
            <a:ext cx="7894637" cy="1803400"/>
          </a:xfrm>
          <a:prstGeom prst="rect">
            <a:avLst/>
          </a:prstGeom>
          <a:solidFill>
            <a:schemeClr val="accent1"/>
          </a:solidFill>
          <a:ln w="508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fa-IR">
                <a:solidFill>
                  <a:schemeClr val="bg2"/>
                </a:solidFill>
              </a:rPr>
              <a:t>MM relationship between capital costs and leverage when corporate taxes are considered.</a:t>
            </a:r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7758843" y="3103563"/>
            <a:ext cx="416783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fa-IR" sz="2400"/>
              <a:t>r</a:t>
            </a:r>
            <a:r>
              <a:rPr lang="en-US" altLang="fa-IR" sz="2400" baseline="-25000"/>
              <a:t>s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7762875" y="4756151"/>
            <a:ext cx="114300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fa-IR" sz="2400"/>
              <a:t>WACC</a:t>
            </a:r>
          </a:p>
        </p:txBody>
      </p:sp>
      <p:sp>
        <p:nvSpPr>
          <p:cNvPr id="35850" name="Line 10"/>
          <p:cNvSpPr>
            <a:spLocks noChangeShapeType="1"/>
          </p:cNvSpPr>
          <p:nvPr/>
        </p:nvSpPr>
        <p:spPr bwMode="auto">
          <a:xfrm>
            <a:off x="2984501" y="4802188"/>
            <a:ext cx="4735513" cy="22701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35851" name="Line 11"/>
          <p:cNvSpPr>
            <a:spLocks noChangeShapeType="1"/>
          </p:cNvSpPr>
          <p:nvPr/>
        </p:nvSpPr>
        <p:spPr bwMode="auto">
          <a:xfrm>
            <a:off x="3008313" y="5495925"/>
            <a:ext cx="47117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7750643" y="5170488"/>
            <a:ext cx="1264771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fa-IR" sz="2400"/>
              <a:t>r</a:t>
            </a:r>
            <a:r>
              <a:rPr lang="en-US" altLang="fa-IR" sz="2400" baseline="-25000"/>
              <a:t>d</a:t>
            </a:r>
            <a:r>
              <a:rPr lang="en-US" altLang="fa-IR" sz="2400"/>
              <a:t>(1 - T)</a:t>
            </a:r>
          </a:p>
        </p:txBody>
      </p:sp>
      <p:sp>
        <p:nvSpPr>
          <p:cNvPr id="35853" name="Arc 13"/>
          <p:cNvSpPr>
            <a:spLocks/>
          </p:cNvSpPr>
          <p:nvPr/>
        </p:nvSpPr>
        <p:spPr bwMode="auto">
          <a:xfrm flipV="1">
            <a:off x="2971800" y="3429000"/>
            <a:ext cx="4724400" cy="1295400"/>
          </a:xfrm>
          <a:custGeom>
            <a:avLst/>
            <a:gdLst>
              <a:gd name="T0" fmla="*/ 0 w 21600"/>
              <a:gd name="T1" fmla="*/ 0 h 21600"/>
              <a:gd name="T2" fmla="*/ 4724400 w 21600"/>
              <a:gd name="T3" fmla="*/ 1295400 h 21600"/>
              <a:gd name="T4" fmla="*/ 0 w 21600"/>
              <a:gd name="T5" fmla="*/ 12954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2435210518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494806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a-IR" sz="13800" dirty="0" smtClean="0">
                <a:cs typeface="B Titr" panose="00000700000000000000" pitchFamily="2" charset="-78"/>
              </a:rPr>
              <a:t>ساختار سرمایه</a:t>
            </a:r>
            <a:endParaRPr lang="fa-IR" sz="138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523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4262" y="2567412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fa-IR" sz="16600" dirty="0" smtClean="0">
                <a:cs typeface="B Titr" panose="00000700000000000000" pitchFamily="2" charset="-78"/>
              </a:rPr>
              <a:t>ریسک</a:t>
            </a:r>
            <a:endParaRPr lang="fa-IR" sz="166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693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a-IR" sz="11500" dirty="0" smtClean="0">
                <a:cs typeface="B Titr" panose="00000700000000000000" pitchFamily="2" charset="-78"/>
              </a:rPr>
              <a:t>ساختار سرمایه</a:t>
            </a:r>
            <a:endParaRPr lang="fa-IR" sz="11500" dirty="0"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552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1362D9CA-B91E-48E7-A204-179E13BE2F2A}" type="slidenum">
              <a:rPr lang="en-US" altLang="fa-IR">
                <a:latin typeface="Arial" panose="020B0604020202020204" pitchFamily="34" charset="0"/>
                <a:cs typeface="Majalla UI"/>
              </a:rPr>
              <a:pPr/>
              <a:t>5</a:t>
            </a:fld>
            <a:endParaRPr lang="en-US" altLang="fa-IR">
              <a:latin typeface="Arial" panose="020B0604020202020204" pitchFamily="34" charset="0"/>
              <a:cs typeface="Majalla UI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 eaLnBrk="1" hangingPunct="1"/>
            <a:r>
              <a:rPr lang="fa-IR" altLang="fa-IR" sz="5400" dirty="0" smtClean="0">
                <a:cs typeface="B Esfehan" panose="00000700000000000000" pitchFamily="2" charset="-78"/>
              </a:rPr>
              <a:t>محاسبه هزينه سرمايه (روش ساده) :</a:t>
            </a:r>
            <a:endParaRPr lang="en-US" altLang="fa-IR" sz="5400" dirty="0" smtClean="0">
              <a:cs typeface="B Esfehan" panose="00000700000000000000" pitchFamily="2" charset="-78"/>
            </a:endParaRP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09800" y="1676400"/>
            <a:ext cx="8345488" cy="4302125"/>
          </a:xfrm>
          <a:solidFill>
            <a:srgbClr val="FFFFFF"/>
          </a:solidFill>
        </p:spPr>
        <p:txBody>
          <a:bodyPr>
            <a:normAutofit/>
          </a:bodyPr>
          <a:lstStyle/>
          <a:p>
            <a:pPr marL="0" indent="0" algn="r" rtl="1" eaLnBrk="1" hangingPunct="1">
              <a:buNone/>
            </a:pPr>
            <a:r>
              <a:rPr lang="fa-IR" altLang="fa-IR" sz="3200" b="1" dirty="0">
                <a:cs typeface="B Zar" panose="00000400000000000000" pitchFamily="2" charset="-78"/>
              </a:rPr>
              <a:t>هزينه سرمايه شركت از فرمول زيربدست </a:t>
            </a:r>
            <a:r>
              <a:rPr lang="fa-IR" altLang="fa-IR" sz="3200" b="1" dirty="0" smtClean="0">
                <a:cs typeface="B Zar" panose="00000400000000000000" pitchFamily="2" charset="-78"/>
              </a:rPr>
              <a:t>مي آيد</a:t>
            </a:r>
            <a:r>
              <a:rPr lang="fa-IR" altLang="fa-IR" sz="3200" b="1" dirty="0">
                <a:cs typeface="B Zar" panose="00000400000000000000" pitchFamily="2" charset="-78"/>
              </a:rPr>
              <a:t>:</a:t>
            </a:r>
            <a:endParaRPr lang="en-US" altLang="fa-IR" sz="3200" b="1" dirty="0">
              <a:cs typeface="B Zar" panose="00000400000000000000" pitchFamily="2" charset="-78"/>
            </a:endParaRPr>
          </a:p>
          <a:p>
            <a:pPr marL="0" indent="0" algn="r" rtl="1" eaLnBrk="1" hangingPunct="1">
              <a:buNone/>
            </a:pPr>
            <a:endParaRPr lang="en-US" altLang="fa-IR" sz="3200" b="1" dirty="0">
              <a:cs typeface="B Zar" panose="00000400000000000000" pitchFamily="2" charset="-78"/>
            </a:endParaRPr>
          </a:p>
          <a:p>
            <a:pPr marL="0" indent="0" algn="r" rtl="1" eaLnBrk="1" hangingPunct="1">
              <a:buNone/>
            </a:pPr>
            <a:endParaRPr lang="fa-IR" altLang="fa-IR" sz="3200" dirty="0"/>
          </a:p>
          <a:p>
            <a:pPr marL="0" indent="0">
              <a:buNone/>
            </a:pPr>
            <a:endParaRPr lang="en-US" altLang="fa-IR" sz="3200" dirty="0"/>
          </a:p>
          <a:p>
            <a:pPr marL="0" indent="0">
              <a:buNone/>
            </a:pPr>
            <a:endParaRPr lang="en-US" altLang="fa-IR" sz="3200" dirty="0"/>
          </a:p>
          <a:p>
            <a:pPr marL="0" indent="0">
              <a:buNone/>
            </a:pPr>
            <a:endParaRPr lang="en-US" altLang="fa-IR" sz="3200" dirty="0"/>
          </a:p>
        </p:txBody>
      </p:sp>
      <p:graphicFrame>
        <p:nvGraphicFramePr>
          <p:cNvPr id="19461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2634387375"/>
              </p:ext>
            </p:extLst>
          </p:nvPr>
        </p:nvGraphicFramePr>
        <p:xfrm>
          <a:off x="609600" y="2389076"/>
          <a:ext cx="9454767" cy="3213234"/>
        </p:xfrm>
        <a:graphic>
          <a:graphicData uri="http://schemas.openxmlformats.org/presentationml/2006/ole">
            <p:oleObj spid="_x0000_s1047" name="Equation" r:id="rId3" imgW="1942920" imgH="660240" progId="Equation.3">
              <p:embed/>
            </p:oleObj>
          </a:graphicData>
        </a:graphic>
      </p:graphicFrame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3795388" y="4611231"/>
            <a:ext cx="7273456" cy="2246769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justLow" rtl="1" eaLnBrk="1" hangingPunct="1"/>
            <a:r>
              <a:rPr lang="en-US" altLang="fa-IR" sz="2800" b="1" dirty="0" smtClean="0">
                <a:cs typeface="B Zar" panose="00000400000000000000" pitchFamily="2" charset="-78"/>
              </a:rPr>
              <a:t>B</a:t>
            </a:r>
            <a:r>
              <a:rPr lang="fa-IR" altLang="fa-IR" sz="2800" b="1" dirty="0" smtClean="0">
                <a:cs typeface="B Zar" panose="00000400000000000000" pitchFamily="2" charset="-78"/>
              </a:rPr>
              <a:t>= ارزش بازار بدهي</a:t>
            </a:r>
            <a:endParaRPr lang="en-US" altLang="fa-IR" sz="2800" b="1" dirty="0">
              <a:cs typeface="B Zar" panose="00000400000000000000" pitchFamily="2" charset="-78"/>
            </a:endParaRPr>
          </a:p>
          <a:p>
            <a:pPr algn="justLow" rtl="1" eaLnBrk="1" hangingPunct="1"/>
            <a:r>
              <a:rPr lang="en-US" altLang="fa-IR" sz="2800" b="1" dirty="0" smtClean="0">
                <a:cs typeface="B Zar" panose="00000400000000000000" pitchFamily="2" charset="-78"/>
              </a:rPr>
              <a:t>S</a:t>
            </a:r>
            <a:r>
              <a:rPr lang="fa-IR" altLang="fa-IR" sz="2800" b="1" dirty="0" smtClean="0">
                <a:cs typeface="B Zar" panose="00000400000000000000" pitchFamily="2" charset="-78"/>
              </a:rPr>
              <a:t> </a:t>
            </a:r>
            <a:r>
              <a:rPr lang="fa-IR" altLang="fa-IR" sz="2800" b="1" dirty="0">
                <a:cs typeface="B Zar" panose="00000400000000000000" pitchFamily="2" charset="-78"/>
              </a:rPr>
              <a:t>= </a:t>
            </a:r>
            <a:r>
              <a:rPr lang="fa-IR" altLang="fa-IR" sz="2800" b="1" dirty="0" smtClean="0">
                <a:cs typeface="B Zar" panose="00000400000000000000" pitchFamily="2" charset="-78"/>
              </a:rPr>
              <a:t>ارزش بازار سهام (سرمايه)</a:t>
            </a:r>
            <a:endParaRPr lang="en-US" altLang="fa-IR" sz="2800" b="1" dirty="0">
              <a:cs typeface="B Zar" panose="00000400000000000000" pitchFamily="2" charset="-78"/>
            </a:endParaRPr>
          </a:p>
          <a:p>
            <a:pPr algn="justLow" rtl="1" eaLnBrk="1" hangingPunct="1"/>
            <a:r>
              <a:rPr lang="fa-IR" altLang="fa-IR" sz="2800" b="1" dirty="0">
                <a:cs typeface="B Zar" panose="00000400000000000000" pitchFamily="2" charset="-78"/>
              </a:rPr>
              <a:t> </a:t>
            </a:r>
            <a:r>
              <a:rPr lang="en-US" altLang="fa-IR" sz="2800" b="1" dirty="0" smtClean="0">
                <a:cs typeface="B Zar" panose="00000400000000000000" pitchFamily="2" charset="-78"/>
              </a:rPr>
              <a:t>Ki (</a:t>
            </a:r>
            <a:r>
              <a:rPr lang="en-US" altLang="fa-IR" sz="2800" b="1" dirty="0" err="1" smtClean="0">
                <a:cs typeface="B Zar" panose="00000400000000000000" pitchFamily="2" charset="-78"/>
              </a:rPr>
              <a:t>Dept</a:t>
            </a:r>
            <a:r>
              <a:rPr lang="en-US" altLang="fa-IR" sz="2800" b="1" dirty="0" smtClean="0">
                <a:cs typeface="B Zar" panose="00000400000000000000" pitchFamily="2" charset="-78"/>
              </a:rPr>
              <a:t>)</a:t>
            </a:r>
            <a:r>
              <a:rPr lang="fa-IR" altLang="fa-IR" sz="2800" b="1" dirty="0" smtClean="0">
                <a:cs typeface="B Zar" panose="00000400000000000000" pitchFamily="2" charset="-78"/>
              </a:rPr>
              <a:t> </a:t>
            </a:r>
            <a:r>
              <a:rPr lang="fa-IR" altLang="fa-IR" sz="2800" b="1" dirty="0">
                <a:cs typeface="B Zar" panose="00000400000000000000" pitchFamily="2" charset="-78"/>
              </a:rPr>
              <a:t>= </a:t>
            </a:r>
            <a:r>
              <a:rPr lang="fa-IR" altLang="fa-IR" sz="2800" b="1" dirty="0" smtClean="0">
                <a:cs typeface="B Zar" panose="00000400000000000000" pitchFamily="2" charset="-78"/>
              </a:rPr>
              <a:t>هزینه </a:t>
            </a:r>
            <a:r>
              <a:rPr lang="fa-IR" altLang="fa-IR" sz="2800" b="1" dirty="0">
                <a:cs typeface="B Zar" panose="00000400000000000000" pitchFamily="2" charset="-78"/>
              </a:rPr>
              <a:t>بدهي ها</a:t>
            </a:r>
            <a:endParaRPr lang="en-US" altLang="fa-IR" sz="2800" b="1" dirty="0">
              <a:cs typeface="B Zar" panose="00000400000000000000" pitchFamily="2" charset="-78"/>
            </a:endParaRPr>
          </a:p>
          <a:p>
            <a:pPr algn="justLow" rtl="1" eaLnBrk="1" hangingPunct="1"/>
            <a:r>
              <a:rPr lang="en-US" altLang="fa-IR" sz="2800" b="1" dirty="0" smtClean="0">
                <a:cs typeface="B Zar" panose="00000400000000000000" pitchFamily="2" charset="-78"/>
              </a:rPr>
              <a:t>(equity) </a:t>
            </a:r>
            <a:r>
              <a:rPr lang="fa-IR" altLang="fa-IR" sz="2800" b="1" dirty="0" smtClean="0">
                <a:cs typeface="B Zar" panose="00000400000000000000" pitchFamily="2" charset="-78"/>
              </a:rPr>
              <a:t> </a:t>
            </a:r>
            <a:r>
              <a:rPr lang="en-US" altLang="fa-IR" sz="2800" b="1" dirty="0" err="1" smtClean="0">
                <a:cs typeface="B Zar" panose="00000400000000000000" pitchFamily="2" charset="-78"/>
              </a:rPr>
              <a:t>Ke</a:t>
            </a:r>
            <a:r>
              <a:rPr lang="fa-IR" altLang="fa-IR" sz="2800" b="1" dirty="0" smtClean="0">
                <a:cs typeface="B Zar" panose="00000400000000000000" pitchFamily="2" charset="-78"/>
              </a:rPr>
              <a:t>= هزینه </a:t>
            </a:r>
            <a:r>
              <a:rPr lang="fa-IR" altLang="fa-IR" sz="2800" b="1" dirty="0">
                <a:cs typeface="B Zar" panose="00000400000000000000" pitchFamily="2" charset="-78"/>
              </a:rPr>
              <a:t>سرمايه</a:t>
            </a:r>
            <a:endParaRPr lang="en-US" altLang="fa-IR" sz="2800" b="1" dirty="0">
              <a:cs typeface="B Zar" panose="00000400000000000000" pitchFamily="2" charset="-78"/>
            </a:endParaRPr>
          </a:p>
          <a:p>
            <a:pPr algn="justLow" rtl="1"/>
            <a:endParaRPr lang="en-US" altLang="fa-IR" sz="2800" b="1" dirty="0">
              <a:latin typeface="Rockwell Extra Bold" panose="02060903040505020403" pitchFamily="18" charset="0"/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6955444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Line 2"/>
          <p:cNvSpPr>
            <a:spLocks noChangeShapeType="1"/>
          </p:cNvSpPr>
          <p:nvPr/>
        </p:nvSpPr>
        <p:spPr bwMode="auto">
          <a:xfrm>
            <a:off x="2381202" y="2048292"/>
            <a:ext cx="28689" cy="3282031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35843" name="Line 3"/>
          <p:cNvSpPr>
            <a:spLocks noChangeShapeType="1"/>
          </p:cNvSpPr>
          <p:nvPr/>
        </p:nvSpPr>
        <p:spPr bwMode="auto">
          <a:xfrm>
            <a:off x="2381202" y="5330323"/>
            <a:ext cx="5629275" cy="37944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777451" y="2436144"/>
            <a:ext cx="1868487" cy="1253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fa-IR" sz="2800" dirty="0"/>
              <a:t>Cost of Capital (%)</a:t>
            </a:r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7128793" y="5678024"/>
            <a:ext cx="3957928" cy="951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fa-IR" altLang="fa-IR" sz="2800" dirty="0" smtClean="0">
                <a:cs typeface="B Zar" panose="00000400000000000000" pitchFamily="2" charset="-78"/>
              </a:rPr>
              <a:t>اهرم =1  </a:t>
            </a:r>
          </a:p>
          <a:p>
            <a:pPr algn="l"/>
            <a:r>
              <a:rPr lang="fa-IR" altLang="fa-IR" sz="2800" dirty="0" smtClean="0">
                <a:cs typeface="B Zar" panose="00000400000000000000" pitchFamily="2" charset="-78"/>
              </a:rPr>
              <a:t>(فقط بدهی داشته باشیم)</a:t>
            </a:r>
            <a:endParaRPr lang="en-US" altLang="fa-IR" sz="2800" dirty="0">
              <a:cs typeface="B Zar" panose="00000400000000000000" pitchFamily="2" charset="-78"/>
            </a:endParaRPr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2166939" y="248445"/>
            <a:ext cx="7894637" cy="15434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08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0488" tIns="44450" rIns="90488" bIns="44450" anchor="ctr"/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fa-IR" altLang="fa-IR" sz="4800" dirty="0">
                <a:cs typeface="B Titr" panose="00000700000000000000" pitchFamily="2" charset="-78"/>
              </a:rPr>
              <a:t> </a:t>
            </a:r>
            <a:r>
              <a:rPr lang="fa-IR" altLang="fa-IR" sz="4800" dirty="0" smtClean="0">
                <a:cs typeface="B Titr" panose="00000700000000000000" pitchFamily="2" charset="-78"/>
              </a:rPr>
              <a:t>دیدگاه درآمد خالص</a:t>
            </a:r>
          </a:p>
          <a:p>
            <a:pPr algn="ctr"/>
            <a:r>
              <a:rPr lang="en-US" altLang="fa-IR" sz="4800" dirty="0" smtClean="0">
                <a:cs typeface="B Titr" panose="00000700000000000000" pitchFamily="2" charset="-78"/>
              </a:rPr>
              <a:t>Net Income (NI)</a:t>
            </a:r>
            <a:endParaRPr lang="fa-IR" altLang="fa-IR" sz="4800" dirty="0" smtClean="0">
              <a:cs typeface="B Titr" panose="00000700000000000000" pitchFamily="2" charset="-78"/>
            </a:endParaRP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3853191" y="3506073"/>
            <a:ext cx="1143000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fa-IR" sz="2400" dirty="0"/>
              <a:t>WACC</a:t>
            </a:r>
          </a:p>
        </p:txBody>
      </p:sp>
      <p:sp>
        <p:nvSpPr>
          <p:cNvPr id="35851" name="Line 11"/>
          <p:cNvSpPr>
            <a:spLocks noChangeShapeType="1"/>
          </p:cNvSpPr>
          <p:nvPr/>
        </p:nvSpPr>
        <p:spPr bwMode="auto">
          <a:xfrm>
            <a:off x="2409891" y="4403424"/>
            <a:ext cx="5059853" cy="0"/>
          </a:xfrm>
          <a:prstGeom prst="line">
            <a:avLst/>
          </a:prstGeom>
          <a:noFill/>
          <a:ln w="50800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7711282" y="2673965"/>
            <a:ext cx="3806385" cy="520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a-IR" altLang="fa-IR" sz="2800" dirty="0" smtClean="0">
                <a:cs typeface="B Zar" panose="00000400000000000000" pitchFamily="2" charset="-78"/>
              </a:rPr>
              <a:t>هزینه سرمایه سهام         </a:t>
            </a:r>
            <a:r>
              <a:rPr lang="en-US" altLang="fa-IR" sz="2800" dirty="0" err="1" smtClean="0">
                <a:cs typeface="B Zar" panose="00000400000000000000" pitchFamily="2" charset="-78"/>
              </a:rPr>
              <a:t>Ke</a:t>
            </a:r>
            <a:endParaRPr lang="en-US" altLang="fa-IR" sz="2800" dirty="0"/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 flipV="1">
            <a:off x="2409891" y="2916158"/>
            <a:ext cx="5172600" cy="36271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8" name="Rectangle 12"/>
          <p:cNvSpPr>
            <a:spLocks noChangeArrowheads="1"/>
          </p:cNvSpPr>
          <p:nvPr/>
        </p:nvSpPr>
        <p:spPr bwMode="auto">
          <a:xfrm>
            <a:off x="7291985" y="4076652"/>
            <a:ext cx="3995614" cy="520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a-IR" altLang="fa-IR" sz="2800" dirty="0" smtClean="0">
                <a:cs typeface="B Zar" panose="00000400000000000000" pitchFamily="2" charset="-78"/>
              </a:rPr>
              <a:t>هزینه سرمایه بدهی         </a:t>
            </a:r>
            <a:r>
              <a:rPr lang="en-US" altLang="fa-IR" sz="2800" dirty="0" smtClean="0">
                <a:cs typeface="B Zar" panose="00000400000000000000" pitchFamily="2" charset="-78"/>
              </a:rPr>
              <a:t>Ki</a:t>
            </a:r>
            <a:endParaRPr lang="en-US" altLang="fa-IR" sz="2800" dirty="0"/>
          </a:p>
        </p:txBody>
      </p:sp>
      <p:sp>
        <p:nvSpPr>
          <p:cNvPr id="6" name="Freeform 5"/>
          <p:cNvSpPr/>
          <p:nvPr/>
        </p:nvSpPr>
        <p:spPr>
          <a:xfrm>
            <a:off x="2442425" y="2977694"/>
            <a:ext cx="4686368" cy="1374214"/>
          </a:xfrm>
          <a:custGeom>
            <a:avLst/>
            <a:gdLst>
              <a:gd name="connsiteX0" fmla="*/ 0 w 9015211"/>
              <a:gd name="connsiteY0" fmla="*/ 0 h 2839376"/>
              <a:gd name="connsiteX1" fmla="*/ 103031 w 9015211"/>
              <a:gd name="connsiteY1" fmla="*/ 141667 h 2839376"/>
              <a:gd name="connsiteX2" fmla="*/ 218941 w 9015211"/>
              <a:gd name="connsiteY2" fmla="*/ 244698 h 2839376"/>
              <a:gd name="connsiteX3" fmla="*/ 257577 w 9015211"/>
              <a:gd name="connsiteY3" fmla="*/ 283335 h 2839376"/>
              <a:gd name="connsiteX4" fmla="*/ 309093 w 9015211"/>
              <a:gd name="connsiteY4" fmla="*/ 321972 h 2839376"/>
              <a:gd name="connsiteX5" fmla="*/ 399245 w 9015211"/>
              <a:gd name="connsiteY5" fmla="*/ 412124 h 2839376"/>
              <a:gd name="connsiteX6" fmla="*/ 502276 w 9015211"/>
              <a:gd name="connsiteY6" fmla="*/ 476518 h 2839376"/>
              <a:gd name="connsiteX7" fmla="*/ 540912 w 9015211"/>
              <a:gd name="connsiteY7" fmla="*/ 515155 h 2839376"/>
              <a:gd name="connsiteX8" fmla="*/ 579549 w 9015211"/>
              <a:gd name="connsiteY8" fmla="*/ 540912 h 2839376"/>
              <a:gd name="connsiteX9" fmla="*/ 631065 w 9015211"/>
              <a:gd name="connsiteY9" fmla="*/ 579549 h 2839376"/>
              <a:gd name="connsiteX10" fmla="*/ 734096 w 9015211"/>
              <a:gd name="connsiteY10" fmla="*/ 643943 h 2839376"/>
              <a:gd name="connsiteX11" fmla="*/ 824248 w 9015211"/>
              <a:gd name="connsiteY11" fmla="*/ 708338 h 2839376"/>
              <a:gd name="connsiteX12" fmla="*/ 901521 w 9015211"/>
              <a:gd name="connsiteY12" fmla="*/ 759853 h 2839376"/>
              <a:gd name="connsiteX13" fmla="*/ 991673 w 9015211"/>
              <a:gd name="connsiteY13" fmla="*/ 824248 h 2839376"/>
              <a:gd name="connsiteX14" fmla="*/ 1043189 w 9015211"/>
              <a:gd name="connsiteY14" fmla="*/ 862884 h 2839376"/>
              <a:gd name="connsiteX15" fmla="*/ 1081825 w 9015211"/>
              <a:gd name="connsiteY15" fmla="*/ 888642 h 2839376"/>
              <a:gd name="connsiteX16" fmla="*/ 1120462 w 9015211"/>
              <a:gd name="connsiteY16" fmla="*/ 927279 h 2839376"/>
              <a:gd name="connsiteX17" fmla="*/ 1236372 w 9015211"/>
              <a:gd name="connsiteY17" fmla="*/ 978794 h 2839376"/>
              <a:gd name="connsiteX18" fmla="*/ 1300766 w 9015211"/>
              <a:gd name="connsiteY18" fmla="*/ 1030310 h 2839376"/>
              <a:gd name="connsiteX19" fmla="*/ 1390918 w 9015211"/>
              <a:gd name="connsiteY19" fmla="*/ 1107583 h 2839376"/>
              <a:gd name="connsiteX20" fmla="*/ 1442434 w 9015211"/>
              <a:gd name="connsiteY20" fmla="*/ 1120462 h 2839376"/>
              <a:gd name="connsiteX21" fmla="*/ 1532586 w 9015211"/>
              <a:gd name="connsiteY21" fmla="*/ 1171977 h 2839376"/>
              <a:gd name="connsiteX22" fmla="*/ 1609859 w 9015211"/>
              <a:gd name="connsiteY22" fmla="*/ 1223493 h 2839376"/>
              <a:gd name="connsiteX23" fmla="*/ 1712890 w 9015211"/>
              <a:gd name="connsiteY23" fmla="*/ 1275008 h 2839376"/>
              <a:gd name="connsiteX24" fmla="*/ 1751527 w 9015211"/>
              <a:gd name="connsiteY24" fmla="*/ 1313645 h 2839376"/>
              <a:gd name="connsiteX25" fmla="*/ 1803042 w 9015211"/>
              <a:gd name="connsiteY25" fmla="*/ 1339403 h 2839376"/>
              <a:gd name="connsiteX26" fmla="*/ 1906073 w 9015211"/>
              <a:gd name="connsiteY26" fmla="*/ 1390918 h 2839376"/>
              <a:gd name="connsiteX27" fmla="*/ 1944710 w 9015211"/>
              <a:gd name="connsiteY27" fmla="*/ 1429555 h 2839376"/>
              <a:gd name="connsiteX28" fmla="*/ 1983346 w 9015211"/>
              <a:gd name="connsiteY28" fmla="*/ 1442434 h 2839376"/>
              <a:gd name="connsiteX29" fmla="*/ 2047741 w 9015211"/>
              <a:gd name="connsiteY29" fmla="*/ 1468191 h 2839376"/>
              <a:gd name="connsiteX30" fmla="*/ 2137893 w 9015211"/>
              <a:gd name="connsiteY30" fmla="*/ 1506828 h 2839376"/>
              <a:gd name="connsiteX31" fmla="*/ 2228045 w 9015211"/>
              <a:gd name="connsiteY31" fmla="*/ 1545465 h 2839376"/>
              <a:gd name="connsiteX32" fmla="*/ 2279560 w 9015211"/>
              <a:gd name="connsiteY32" fmla="*/ 1571222 h 2839376"/>
              <a:gd name="connsiteX33" fmla="*/ 2318197 w 9015211"/>
              <a:gd name="connsiteY33" fmla="*/ 1584101 h 2839376"/>
              <a:gd name="connsiteX34" fmla="*/ 2369712 w 9015211"/>
              <a:gd name="connsiteY34" fmla="*/ 1609859 h 2839376"/>
              <a:gd name="connsiteX35" fmla="*/ 2421228 w 9015211"/>
              <a:gd name="connsiteY35" fmla="*/ 1622738 h 2839376"/>
              <a:gd name="connsiteX36" fmla="*/ 2485622 w 9015211"/>
              <a:gd name="connsiteY36" fmla="*/ 1648496 h 2839376"/>
              <a:gd name="connsiteX37" fmla="*/ 2575774 w 9015211"/>
              <a:gd name="connsiteY37" fmla="*/ 1674253 h 2839376"/>
              <a:gd name="connsiteX38" fmla="*/ 2691684 w 9015211"/>
              <a:gd name="connsiteY38" fmla="*/ 1725769 h 2839376"/>
              <a:gd name="connsiteX39" fmla="*/ 2730321 w 9015211"/>
              <a:gd name="connsiteY39" fmla="*/ 1751527 h 2839376"/>
              <a:gd name="connsiteX40" fmla="*/ 2781836 w 9015211"/>
              <a:gd name="connsiteY40" fmla="*/ 1777284 h 2839376"/>
              <a:gd name="connsiteX41" fmla="*/ 2846231 w 9015211"/>
              <a:gd name="connsiteY41" fmla="*/ 1790163 h 2839376"/>
              <a:gd name="connsiteX42" fmla="*/ 2936383 w 9015211"/>
              <a:gd name="connsiteY42" fmla="*/ 1828800 h 2839376"/>
              <a:gd name="connsiteX43" fmla="*/ 2987898 w 9015211"/>
              <a:gd name="connsiteY43" fmla="*/ 1854558 h 2839376"/>
              <a:gd name="connsiteX44" fmla="*/ 3026535 w 9015211"/>
              <a:gd name="connsiteY44" fmla="*/ 1867436 h 2839376"/>
              <a:gd name="connsiteX45" fmla="*/ 3065172 w 9015211"/>
              <a:gd name="connsiteY45" fmla="*/ 1893194 h 2839376"/>
              <a:gd name="connsiteX46" fmla="*/ 3116687 w 9015211"/>
              <a:gd name="connsiteY46" fmla="*/ 1906073 h 2839376"/>
              <a:gd name="connsiteX47" fmla="*/ 3206839 w 9015211"/>
              <a:gd name="connsiteY47" fmla="*/ 1931831 h 2839376"/>
              <a:gd name="connsiteX48" fmla="*/ 3309870 w 9015211"/>
              <a:gd name="connsiteY48" fmla="*/ 1970467 h 2839376"/>
              <a:gd name="connsiteX49" fmla="*/ 3361386 w 9015211"/>
              <a:gd name="connsiteY49" fmla="*/ 1996225 h 2839376"/>
              <a:gd name="connsiteX50" fmla="*/ 3400022 w 9015211"/>
              <a:gd name="connsiteY50" fmla="*/ 2009104 h 2839376"/>
              <a:gd name="connsiteX51" fmla="*/ 3490174 w 9015211"/>
              <a:gd name="connsiteY51" fmla="*/ 2034862 h 2839376"/>
              <a:gd name="connsiteX52" fmla="*/ 3541690 w 9015211"/>
              <a:gd name="connsiteY52" fmla="*/ 2047741 h 2839376"/>
              <a:gd name="connsiteX53" fmla="*/ 3580327 w 9015211"/>
              <a:gd name="connsiteY53" fmla="*/ 2060620 h 2839376"/>
              <a:gd name="connsiteX54" fmla="*/ 3644721 w 9015211"/>
              <a:gd name="connsiteY54" fmla="*/ 2073498 h 2839376"/>
              <a:gd name="connsiteX55" fmla="*/ 3721994 w 9015211"/>
              <a:gd name="connsiteY55" fmla="*/ 2099256 h 2839376"/>
              <a:gd name="connsiteX56" fmla="*/ 3812146 w 9015211"/>
              <a:gd name="connsiteY56" fmla="*/ 2112135 h 2839376"/>
              <a:gd name="connsiteX57" fmla="*/ 3915177 w 9015211"/>
              <a:gd name="connsiteY57" fmla="*/ 2150772 h 2839376"/>
              <a:gd name="connsiteX58" fmla="*/ 3966693 w 9015211"/>
              <a:gd name="connsiteY58" fmla="*/ 2163650 h 2839376"/>
              <a:gd name="connsiteX59" fmla="*/ 4005329 w 9015211"/>
              <a:gd name="connsiteY59" fmla="*/ 2176529 h 2839376"/>
              <a:gd name="connsiteX60" fmla="*/ 4056845 w 9015211"/>
              <a:gd name="connsiteY60" fmla="*/ 2189408 h 2839376"/>
              <a:gd name="connsiteX61" fmla="*/ 4159876 w 9015211"/>
              <a:gd name="connsiteY61" fmla="*/ 2215166 h 2839376"/>
              <a:gd name="connsiteX62" fmla="*/ 4211391 w 9015211"/>
              <a:gd name="connsiteY62" fmla="*/ 2228045 h 2839376"/>
              <a:gd name="connsiteX63" fmla="*/ 4327301 w 9015211"/>
              <a:gd name="connsiteY63" fmla="*/ 2240924 h 2839376"/>
              <a:gd name="connsiteX64" fmla="*/ 4443211 w 9015211"/>
              <a:gd name="connsiteY64" fmla="*/ 2266681 h 2839376"/>
              <a:gd name="connsiteX65" fmla="*/ 4481848 w 9015211"/>
              <a:gd name="connsiteY65" fmla="*/ 2279560 h 2839376"/>
              <a:gd name="connsiteX66" fmla="*/ 4623515 w 9015211"/>
              <a:gd name="connsiteY66" fmla="*/ 2305318 h 2839376"/>
              <a:gd name="connsiteX67" fmla="*/ 4675031 w 9015211"/>
              <a:gd name="connsiteY67" fmla="*/ 2318197 h 2839376"/>
              <a:gd name="connsiteX68" fmla="*/ 4829577 w 9015211"/>
              <a:gd name="connsiteY68" fmla="*/ 2343955 h 2839376"/>
              <a:gd name="connsiteX69" fmla="*/ 4945487 w 9015211"/>
              <a:gd name="connsiteY69" fmla="*/ 2369712 h 2839376"/>
              <a:gd name="connsiteX70" fmla="*/ 4984124 w 9015211"/>
              <a:gd name="connsiteY70" fmla="*/ 2382591 h 2839376"/>
              <a:gd name="connsiteX71" fmla="*/ 5151549 w 9015211"/>
              <a:gd name="connsiteY71" fmla="*/ 2408349 h 2839376"/>
              <a:gd name="connsiteX72" fmla="*/ 5203065 w 9015211"/>
              <a:gd name="connsiteY72" fmla="*/ 2421228 h 2839376"/>
              <a:gd name="connsiteX73" fmla="*/ 5280338 w 9015211"/>
              <a:gd name="connsiteY73" fmla="*/ 2446986 h 2839376"/>
              <a:gd name="connsiteX74" fmla="*/ 5486400 w 9015211"/>
              <a:gd name="connsiteY74" fmla="*/ 2472743 h 2839376"/>
              <a:gd name="connsiteX75" fmla="*/ 5628067 w 9015211"/>
              <a:gd name="connsiteY75" fmla="*/ 2511380 h 2839376"/>
              <a:gd name="connsiteX76" fmla="*/ 5731098 w 9015211"/>
              <a:gd name="connsiteY76" fmla="*/ 2524259 h 2839376"/>
              <a:gd name="connsiteX77" fmla="*/ 5847008 w 9015211"/>
              <a:gd name="connsiteY77" fmla="*/ 2550017 h 2839376"/>
              <a:gd name="connsiteX78" fmla="*/ 5975797 w 9015211"/>
              <a:gd name="connsiteY78" fmla="*/ 2575774 h 2839376"/>
              <a:gd name="connsiteX79" fmla="*/ 6091707 w 9015211"/>
              <a:gd name="connsiteY79" fmla="*/ 2601532 h 2839376"/>
              <a:gd name="connsiteX80" fmla="*/ 6284890 w 9015211"/>
              <a:gd name="connsiteY80" fmla="*/ 2640169 h 2839376"/>
              <a:gd name="connsiteX81" fmla="*/ 6349284 w 9015211"/>
              <a:gd name="connsiteY81" fmla="*/ 2653048 h 2839376"/>
              <a:gd name="connsiteX82" fmla="*/ 6387921 w 9015211"/>
              <a:gd name="connsiteY82" fmla="*/ 2665927 h 2839376"/>
              <a:gd name="connsiteX83" fmla="*/ 6478073 w 9015211"/>
              <a:gd name="connsiteY83" fmla="*/ 2678805 h 2839376"/>
              <a:gd name="connsiteX84" fmla="*/ 6593983 w 9015211"/>
              <a:gd name="connsiteY84" fmla="*/ 2704563 h 2839376"/>
              <a:gd name="connsiteX85" fmla="*/ 6709893 w 9015211"/>
              <a:gd name="connsiteY85" fmla="*/ 2717442 h 2839376"/>
              <a:gd name="connsiteX86" fmla="*/ 7006107 w 9015211"/>
              <a:gd name="connsiteY86" fmla="*/ 2781836 h 2839376"/>
              <a:gd name="connsiteX87" fmla="*/ 7109138 w 9015211"/>
              <a:gd name="connsiteY87" fmla="*/ 2794715 h 2839376"/>
              <a:gd name="connsiteX88" fmla="*/ 8332631 w 9015211"/>
              <a:gd name="connsiteY88" fmla="*/ 2807594 h 2839376"/>
              <a:gd name="connsiteX89" fmla="*/ 8371267 w 9015211"/>
              <a:gd name="connsiteY89" fmla="*/ 2820473 h 2839376"/>
              <a:gd name="connsiteX90" fmla="*/ 9015211 w 9015211"/>
              <a:gd name="connsiteY90" fmla="*/ 2820473 h 2839376"/>
              <a:gd name="connsiteX91" fmla="*/ 8976574 w 9015211"/>
              <a:gd name="connsiteY91" fmla="*/ 2781836 h 2839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</a:cxnLst>
            <a:rect l="l" t="t" r="r" b="b"/>
            <a:pathLst>
              <a:path w="9015211" h="2839376">
                <a:moveTo>
                  <a:pt x="0" y="0"/>
                </a:moveTo>
                <a:cubicBezTo>
                  <a:pt x="34344" y="47222"/>
                  <a:pt x="66211" y="96349"/>
                  <a:pt x="103031" y="141667"/>
                </a:cubicBezTo>
                <a:cubicBezTo>
                  <a:pt x="164204" y="216958"/>
                  <a:pt x="156150" y="190877"/>
                  <a:pt x="218941" y="244698"/>
                </a:cubicBezTo>
                <a:cubicBezTo>
                  <a:pt x="232770" y="256551"/>
                  <a:pt x="243748" y="271482"/>
                  <a:pt x="257577" y="283335"/>
                </a:cubicBezTo>
                <a:cubicBezTo>
                  <a:pt x="273874" y="297304"/>
                  <a:pt x="293210" y="307533"/>
                  <a:pt x="309093" y="321972"/>
                </a:cubicBezTo>
                <a:cubicBezTo>
                  <a:pt x="340539" y="350559"/>
                  <a:pt x="363207" y="389600"/>
                  <a:pt x="399245" y="412124"/>
                </a:cubicBezTo>
                <a:cubicBezTo>
                  <a:pt x="433589" y="433589"/>
                  <a:pt x="473639" y="447880"/>
                  <a:pt x="502276" y="476518"/>
                </a:cubicBezTo>
                <a:cubicBezTo>
                  <a:pt x="515155" y="489397"/>
                  <a:pt x="526920" y="503495"/>
                  <a:pt x="540912" y="515155"/>
                </a:cubicBezTo>
                <a:cubicBezTo>
                  <a:pt x="552803" y="525064"/>
                  <a:pt x="566954" y="531915"/>
                  <a:pt x="579549" y="540912"/>
                </a:cubicBezTo>
                <a:cubicBezTo>
                  <a:pt x="597016" y="553388"/>
                  <a:pt x="613598" y="567073"/>
                  <a:pt x="631065" y="579549"/>
                </a:cubicBezTo>
                <a:cubicBezTo>
                  <a:pt x="672277" y="608986"/>
                  <a:pt x="685946" y="613850"/>
                  <a:pt x="734096" y="643943"/>
                </a:cubicBezTo>
                <a:cubicBezTo>
                  <a:pt x="789909" y="678826"/>
                  <a:pt x="761296" y="664272"/>
                  <a:pt x="824248" y="708338"/>
                </a:cubicBezTo>
                <a:cubicBezTo>
                  <a:pt x="849609" y="726091"/>
                  <a:pt x="879631" y="737963"/>
                  <a:pt x="901521" y="759853"/>
                </a:cubicBezTo>
                <a:cubicBezTo>
                  <a:pt x="962635" y="820969"/>
                  <a:pt x="929998" y="803690"/>
                  <a:pt x="991673" y="824248"/>
                </a:cubicBezTo>
                <a:cubicBezTo>
                  <a:pt x="1008845" y="837127"/>
                  <a:pt x="1025722" y="850408"/>
                  <a:pt x="1043189" y="862884"/>
                </a:cubicBezTo>
                <a:cubicBezTo>
                  <a:pt x="1055784" y="871881"/>
                  <a:pt x="1069934" y="878733"/>
                  <a:pt x="1081825" y="888642"/>
                </a:cubicBezTo>
                <a:cubicBezTo>
                  <a:pt x="1095817" y="900302"/>
                  <a:pt x="1105641" y="916693"/>
                  <a:pt x="1120462" y="927279"/>
                </a:cubicBezTo>
                <a:cubicBezTo>
                  <a:pt x="1143430" y="943685"/>
                  <a:pt x="1213427" y="969616"/>
                  <a:pt x="1236372" y="978794"/>
                </a:cubicBezTo>
                <a:cubicBezTo>
                  <a:pt x="1293974" y="1065200"/>
                  <a:pt x="1226119" y="980546"/>
                  <a:pt x="1300766" y="1030310"/>
                </a:cubicBezTo>
                <a:cubicBezTo>
                  <a:pt x="1378093" y="1081860"/>
                  <a:pt x="1297123" y="1060685"/>
                  <a:pt x="1390918" y="1107583"/>
                </a:cubicBezTo>
                <a:cubicBezTo>
                  <a:pt x="1406750" y="1115499"/>
                  <a:pt x="1425262" y="1116169"/>
                  <a:pt x="1442434" y="1120462"/>
                </a:cubicBezTo>
                <a:cubicBezTo>
                  <a:pt x="1576075" y="1209558"/>
                  <a:pt x="1369199" y="1073945"/>
                  <a:pt x="1532586" y="1171977"/>
                </a:cubicBezTo>
                <a:cubicBezTo>
                  <a:pt x="1559131" y="1187904"/>
                  <a:pt x="1582170" y="1209649"/>
                  <a:pt x="1609859" y="1223493"/>
                </a:cubicBezTo>
                <a:cubicBezTo>
                  <a:pt x="1644203" y="1240665"/>
                  <a:pt x="1685739" y="1247857"/>
                  <a:pt x="1712890" y="1275008"/>
                </a:cubicBezTo>
                <a:cubicBezTo>
                  <a:pt x="1725769" y="1287887"/>
                  <a:pt x="1736706" y="1303058"/>
                  <a:pt x="1751527" y="1313645"/>
                </a:cubicBezTo>
                <a:cubicBezTo>
                  <a:pt x="1767149" y="1324804"/>
                  <a:pt x="1786373" y="1329878"/>
                  <a:pt x="1803042" y="1339403"/>
                </a:cubicBezTo>
                <a:cubicBezTo>
                  <a:pt x="1893061" y="1390842"/>
                  <a:pt x="1779295" y="1340206"/>
                  <a:pt x="1906073" y="1390918"/>
                </a:cubicBezTo>
                <a:cubicBezTo>
                  <a:pt x="1918952" y="1403797"/>
                  <a:pt x="1929555" y="1419452"/>
                  <a:pt x="1944710" y="1429555"/>
                </a:cubicBezTo>
                <a:cubicBezTo>
                  <a:pt x="1956005" y="1437085"/>
                  <a:pt x="1970635" y="1437667"/>
                  <a:pt x="1983346" y="1442434"/>
                </a:cubicBezTo>
                <a:cubicBezTo>
                  <a:pt x="2004992" y="1450551"/>
                  <a:pt x="2026615" y="1458802"/>
                  <a:pt x="2047741" y="1468191"/>
                </a:cubicBezTo>
                <a:cubicBezTo>
                  <a:pt x="2143237" y="1510633"/>
                  <a:pt x="2058529" y="1480373"/>
                  <a:pt x="2137893" y="1506828"/>
                </a:cubicBezTo>
                <a:cubicBezTo>
                  <a:pt x="2216188" y="1559026"/>
                  <a:pt x="2133003" y="1509825"/>
                  <a:pt x="2228045" y="1545465"/>
                </a:cubicBezTo>
                <a:cubicBezTo>
                  <a:pt x="2246021" y="1552206"/>
                  <a:pt x="2261914" y="1563659"/>
                  <a:pt x="2279560" y="1571222"/>
                </a:cubicBezTo>
                <a:cubicBezTo>
                  <a:pt x="2292038" y="1576570"/>
                  <a:pt x="2305719" y="1578753"/>
                  <a:pt x="2318197" y="1584101"/>
                </a:cubicBezTo>
                <a:cubicBezTo>
                  <a:pt x="2335843" y="1591664"/>
                  <a:pt x="2351736" y="1603118"/>
                  <a:pt x="2369712" y="1609859"/>
                </a:cubicBezTo>
                <a:cubicBezTo>
                  <a:pt x="2386285" y="1616074"/>
                  <a:pt x="2404436" y="1617141"/>
                  <a:pt x="2421228" y="1622738"/>
                </a:cubicBezTo>
                <a:cubicBezTo>
                  <a:pt x="2443160" y="1630049"/>
                  <a:pt x="2463976" y="1640379"/>
                  <a:pt x="2485622" y="1648496"/>
                </a:cubicBezTo>
                <a:cubicBezTo>
                  <a:pt x="2522564" y="1662349"/>
                  <a:pt x="2535192" y="1664107"/>
                  <a:pt x="2575774" y="1674253"/>
                </a:cubicBezTo>
                <a:cubicBezTo>
                  <a:pt x="2683902" y="1755349"/>
                  <a:pt x="2566368" y="1678775"/>
                  <a:pt x="2691684" y="1725769"/>
                </a:cubicBezTo>
                <a:cubicBezTo>
                  <a:pt x="2706177" y="1731204"/>
                  <a:pt x="2716882" y="1743847"/>
                  <a:pt x="2730321" y="1751527"/>
                </a:cubicBezTo>
                <a:cubicBezTo>
                  <a:pt x="2746990" y="1761052"/>
                  <a:pt x="2763623" y="1771213"/>
                  <a:pt x="2781836" y="1777284"/>
                </a:cubicBezTo>
                <a:cubicBezTo>
                  <a:pt x="2802603" y="1784206"/>
                  <a:pt x="2824766" y="1785870"/>
                  <a:pt x="2846231" y="1790163"/>
                </a:cubicBezTo>
                <a:cubicBezTo>
                  <a:pt x="2924528" y="1842363"/>
                  <a:pt x="2841337" y="1793158"/>
                  <a:pt x="2936383" y="1828800"/>
                </a:cubicBezTo>
                <a:cubicBezTo>
                  <a:pt x="2954359" y="1835541"/>
                  <a:pt x="2970252" y="1846995"/>
                  <a:pt x="2987898" y="1854558"/>
                </a:cubicBezTo>
                <a:cubicBezTo>
                  <a:pt x="3000376" y="1859906"/>
                  <a:pt x="3013656" y="1863143"/>
                  <a:pt x="3026535" y="1867436"/>
                </a:cubicBezTo>
                <a:cubicBezTo>
                  <a:pt x="3039414" y="1876022"/>
                  <a:pt x="3050945" y="1887097"/>
                  <a:pt x="3065172" y="1893194"/>
                </a:cubicBezTo>
                <a:cubicBezTo>
                  <a:pt x="3081441" y="1900167"/>
                  <a:pt x="3099668" y="1901210"/>
                  <a:pt x="3116687" y="1906073"/>
                </a:cubicBezTo>
                <a:cubicBezTo>
                  <a:pt x="3246020" y="1943026"/>
                  <a:pt x="3045797" y="1891570"/>
                  <a:pt x="3206839" y="1931831"/>
                </a:cubicBezTo>
                <a:cubicBezTo>
                  <a:pt x="3286197" y="1984736"/>
                  <a:pt x="3198468" y="1933334"/>
                  <a:pt x="3309870" y="1970467"/>
                </a:cubicBezTo>
                <a:cubicBezTo>
                  <a:pt x="3328084" y="1976538"/>
                  <a:pt x="3343739" y="1988662"/>
                  <a:pt x="3361386" y="1996225"/>
                </a:cubicBezTo>
                <a:cubicBezTo>
                  <a:pt x="3373864" y="2001573"/>
                  <a:pt x="3387019" y="2005203"/>
                  <a:pt x="3400022" y="2009104"/>
                </a:cubicBezTo>
                <a:cubicBezTo>
                  <a:pt x="3429957" y="2018085"/>
                  <a:pt x="3460022" y="2026639"/>
                  <a:pt x="3490174" y="2034862"/>
                </a:cubicBezTo>
                <a:cubicBezTo>
                  <a:pt x="3507251" y="2039519"/>
                  <a:pt x="3524671" y="2042878"/>
                  <a:pt x="3541690" y="2047741"/>
                </a:cubicBezTo>
                <a:cubicBezTo>
                  <a:pt x="3554743" y="2051471"/>
                  <a:pt x="3567157" y="2057328"/>
                  <a:pt x="3580327" y="2060620"/>
                </a:cubicBezTo>
                <a:cubicBezTo>
                  <a:pt x="3601563" y="2065929"/>
                  <a:pt x="3623603" y="2067739"/>
                  <a:pt x="3644721" y="2073498"/>
                </a:cubicBezTo>
                <a:cubicBezTo>
                  <a:pt x="3670915" y="2080642"/>
                  <a:pt x="3695116" y="2095416"/>
                  <a:pt x="3721994" y="2099256"/>
                </a:cubicBezTo>
                <a:lnTo>
                  <a:pt x="3812146" y="2112135"/>
                </a:lnTo>
                <a:cubicBezTo>
                  <a:pt x="3846156" y="2125739"/>
                  <a:pt x="3879853" y="2140680"/>
                  <a:pt x="3915177" y="2150772"/>
                </a:cubicBezTo>
                <a:cubicBezTo>
                  <a:pt x="3932196" y="2155635"/>
                  <a:pt x="3949674" y="2158787"/>
                  <a:pt x="3966693" y="2163650"/>
                </a:cubicBezTo>
                <a:cubicBezTo>
                  <a:pt x="3979746" y="2167379"/>
                  <a:pt x="3992276" y="2172800"/>
                  <a:pt x="4005329" y="2176529"/>
                </a:cubicBezTo>
                <a:cubicBezTo>
                  <a:pt x="4022348" y="2181392"/>
                  <a:pt x="4039826" y="2184545"/>
                  <a:pt x="4056845" y="2189408"/>
                </a:cubicBezTo>
                <a:cubicBezTo>
                  <a:pt x="4177672" y="2223930"/>
                  <a:pt x="3983124" y="2175887"/>
                  <a:pt x="4159876" y="2215166"/>
                </a:cubicBezTo>
                <a:cubicBezTo>
                  <a:pt x="4177155" y="2219006"/>
                  <a:pt x="4193897" y="2225354"/>
                  <a:pt x="4211391" y="2228045"/>
                </a:cubicBezTo>
                <a:cubicBezTo>
                  <a:pt x="4249813" y="2233956"/>
                  <a:pt x="4288664" y="2236631"/>
                  <a:pt x="4327301" y="2240924"/>
                </a:cubicBezTo>
                <a:cubicBezTo>
                  <a:pt x="4414279" y="2269917"/>
                  <a:pt x="4307214" y="2236460"/>
                  <a:pt x="4443211" y="2266681"/>
                </a:cubicBezTo>
                <a:cubicBezTo>
                  <a:pt x="4456463" y="2269626"/>
                  <a:pt x="4468678" y="2276267"/>
                  <a:pt x="4481848" y="2279560"/>
                </a:cubicBezTo>
                <a:cubicBezTo>
                  <a:pt x="4537099" y="2293373"/>
                  <a:pt x="4566103" y="2293835"/>
                  <a:pt x="4623515" y="2305318"/>
                </a:cubicBezTo>
                <a:cubicBezTo>
                  <a:pt x="4640872" y="2308789"/>
                  <a:pt x="4657634" y="2314935"/>
                  <a:pt x="4675031" y="2318197"/>
                </a:cubicBezTo>
                <a:cubicBezTo>
                  <a:pt x="4726362" y="2327822"/>
                  <a:pt x="4780031" y="2327440"/>
                  <a:pt x="4829577" y="2343955"/>
                </a:cubicBezTo>
                <a:cubicBezTo>
                  <a:pt x="4892987" y="2365092"/>
                  <a:pt x="4854823" y="2354602"/>
                  <a:pt x="4945487" y="2369712"/>
                </a:cubicBezTo>
                <a:cubicBezTo>
                  <a:pt x="4958366" y="2374005"/>
                  <a:pt x="4970872" y="2379646"/>
                  <a:pt x="4984124" y="2382591"/>
                </a:cubicBezTo>
                <a:cubicBezTo>
                  <a:pt x="5040144" y="2395040"/>
                  <a:pt x="5095061" y="2398078"/>
                  <a:pt x="5151549" y="2408349"/>
                </a:cubicBezTo>
                <a:cubicBezTo>
                  <a:pt x="5168964" y="2411515"/>
                  <a:pt x="5186111" y="2416142"/>
                  <a:pt x="5203065" y="2421228"/>
                </a:cubicBezTo>
                <a:cubicBezTo>
                  <a:pt x="5229071" y="2429030"/>
                  <a:pt x="5253397" y="2443618"/>
                  <a:pt x="5280338" y="2446986"/>
                </a:cubicBezTo>
                <a:lnTo>
                  <a:pt x="5486400" y="2472743"/>
                </a:lnTo>
                <a:cubicBezTo>
                  <a:pt x="5531884" y="2487905"/>
                  <a:pt x="5581585" y="2505570"/>
                  <a:pt x="5628067" y="2511380"/>
                </a:cubicBezTo>
                <a:cubicBezTo>
                  <a:pt x="5662411" y="2515673"/>
                  <a:pt x="5696890" y="2518996"/>
                  <a:pt x="5731098" y="2524259"/>
                </a:cubicBezTo>
                <a:cubicBezTo>
                  <a:pt x="5803599" y="2535413"/>
                  <a:pt x="5781736" y="2536030"/>
                  <a:pt x="5847008" y="2550017"/>
                </a:cubicBezTo>
                <a:cubicBezTo>
                  <a:pt x="5889816" y="2559190"/>
                  <a:pt x="5934264" y="2561930"/>
                  <a:pt x="5975797" y="2575774"/>
                </a:cubicBezTo>
                <a:cubicBezTo>
                  <a:pt x="6045940" y="2599155"/>
                  <a:pt x="5988091" y="2582104"/>
                  <a:pt x="6091707" y="2601532"/>
                </a:cubicBezTo>
                <a:cubicBezTo>
                  <a:pt x="6091726" y="2601535"/>
                  <a:pt x="6252683" y="2633728"/>
                  <a:pt x="6284890" y="2640169"/>
                </a:cubicBezTo>
                <a:cubicBezTo>
                  <a:pt x="6306355" y="2644462"/>
                  <a:pt x="6328518" y="2646126"/>
                  <a:pt x="6349284" y="2653048"/>
                </a:cubicBezTo>
                <a:cubicBezTo>
                  <a:pt x="6362163" y="2657341"/>
                  <a:pt x="6374609" y="2663265"/>
                  <a:pt x="6387921" y="2665927"/>
                </a:cubicBezTo>
                <a:cubicBezTo>
                  <a:pt x="6417687" y="2671880"/>
                  <a:pt x="6448207" y="2673375"/>
                  <a:pt x="6478073" y="2678805"/>
                </a:cubicBezTo>
                <a:cubicBezTo>
                  <a:pt x="6581201" y="2697555"/>
                  <a:pt x="6474667" y="2687518"/>
                  <a:pt x="6593983" y="2704563"/>
                </a:cubicBezTo>
                <a:cubicBezTo>
                  <a:pt x="6632467" y="2710061"/>
                  <a:pt x="6671256" y="2713149"/>
                  <a:pt x="6709893" y="2717442"/>
                </a:cubicBezTo>
                <a:cubicBezTo>
                  <a:pt x="6834517" y="2748598"/>
                  <a:pt x="6856338" y="2755789"/>
                  <a:pt x="7006107" y="2781836"/>
                </a:cubicBezTo>
                <a:cubicBezTo>
                  <a:pt x="7040206" y="2787766"/>
                  <a:pt x="7074534" y="2794043"/>
                  <a:pt x="7109138" y="2794715"/>
                </a:cubicBezTo>
                <a:lnTo>
                  <a:pt x="8332631" y="2807594"/>
                </a:lnTo>
                <a:cubicBezTo>
                  <a:pt x="8345510" y="2811887"/>
                  <a:pt x="8357955" y="2817811"/>
                  <a:pt x="8371267" y="2820473"/>
                </a:cubicBezTo>
                <a:cubicBezTo>
                  <a:pt x="8574349" y="2861090"/>
                  <a:pt x="8856022" y="2824175"/>
                  <a:pt x="9015211" y="2820473"/>
                </a:cubicBezTo>
                <a:lnTo>
                  <a:pt x="8976574" y="2781836"/>
                </a:lnTo>
              </a:path>
            </a:pathLst>
          </a:cu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cxnSp>
        <p:nvCxnSpPr>
          <p:cNvPr id="8" name="Straight Connector 7"/>
          <p:cNvCxnSpPr/>
          <p:nvPr/>
        </p:nvCxnSpPr>
        <p:spPr>
          <a:xfrm>
            <a:off x="7237927" y="2314639"/>
            <a:ext cx="0" cy="3921278"/>
          </a:xfrm>
          <a:prstGeom prst="line">
            <a:avLst/>
          </a:prstGeom>
          <a:ln w="28575"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666974" y="5616351"/>
            <a:ext cx="3957928" cy="951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fa-IR" altLang="fa-IR" sz="2800" dirty="0" smtClean="0">
                <a:cs typeface="B Zar" panose="00000400000000000000" pitchFamily="2" charset="-78"/>
              </a:rPr>
              <a:t>اهرم =0 </a:t>
            </a:r>
          </a:p>
          <a:p>
            <a:pPr algn="ctr"/>
            <a:r>
              <a:rPr lang="fa-IR" altLang="fa-IR" sz="2800" dirty="0" smtClean="0">
                <a:cs typeface="B Zar" panose="00000400000000000000" pitchFamily="2" charset="-78"/>
              </a:rPr>
              <a:t> (هیچ بدهی نداشته باشیم)</a:t>
            </a:r>
            <a:endParaRPr lang="en-US" altLang="fa-IR" sz="2800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19791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Line 1026"/>
          <p:cNvSpPr>
            <a:spLocks noChangeShapeType="1"/>
          </p:cNvSpPr>
          <p:nvPr/>
        </p:nvSpPr>
        <p:spPr bwMode="auto">
          <a:xfrm>
            <a:off x="2844800" y="2314576"/>
            <a:ext cx="0" cy="243681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34819" name="Rectangle 1027"/>
          <p:cNvSpPr>
            <a:spLocks noChangeArrowheads="1"/>
          </p:cNvSpPr>
          <p:nvPr/>
        </p:nvSpPr>
        <p:spPr bwMode="auto">
          <a:xfrm>
            <a:off x="1528762" y="1955176"/>
            <a:ext cx="3938588" cy="446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fa-IR" sz="2600" dirty="0"/>
              <a:t>Value of Firm, V</a:t>
            </a:r>
          </a:p>
        </p:txBody>
      </p:sp>
      <p:sp>
        <p:nvSpPr>
          <p:cNvPr id="34821" name="Rectangle 1029"/>
          <p:cNvSpPr>
            <a:spLocks noChangeArrowheads="1"/>
          </p:cNvSpPr>
          <p:nvPr/>
        </p:nvSpPr>
        <p:spPr bwMode="auto">
          <a:xfrm>
            <a:off x="7767638" y="4419600"/>
            <a:ext cx="2570162" cy="545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fa-IR" altLang="fa-IR" dirty="0" smtClean="0">
                <a:cs typeface="B Zar" panose="00000400000000000000" pitchFamily="2" charset="-78"/>
              </a:rPr>
              <a:t>درجه اهرم</a:t>
            </a:r>
            <a:endParaRPr lang="en-US" altLang="fa-IR" dirty="0">
              <a:cs typeface="B Zar" panose="00000400000000000000" pitchFamily="2" charset="-78"/>
            </a:endParaRPr>
          </a:p>
        </p:txBody>
      </p:sp>
      <p:sp>
        <p:nvSpPr>
          <p:cNvPr id="34823" name="Rectangle 1031"/>
          <p:cNvSpPr>
            <a:spLocks noChangeArrowheads="1"/>
          </p:cNvSpPr>
          <p:nvPr/>
        </p:nvSpPr>
        <p:spPr bwMode="auto">
          <a:xfrm>
            <a:off x="7757634" y="2720975"/>
            <a:ext cx="541817" cy="489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fa-IR" sz="2600" dirty="0"/>
              <a:t>V</a:t>
            </a:r>
            <a:r>
              <a:rPr lang="en-US" altLang="fa-IR" sz="2600" baseline="-25000" dirty="0"/>
              <a:t>L</a:t>
            </a:r>
            <a:endParaRPr lang="en-US" altLang="fa-IR" sz="2800" baseline="-25000" dirty="0"/>
          </a:p>
        </p:txBody>
      </p:sp>
      <p:sp>
        <p:nvSpPr>
          <p:cNvPr id="34825" name="Rectangle 1033"/>
          <p:cNvSpPr>
            <a:spLocks noChangeArrowheads="1"/>
          </p:cNvSpPr>
          <p:nvPr/>
        </p:nvSpPr>
        <p:spPr bwMode="auto">
          <a:xfrm>
            <a:off x="2125664" y="711200"/>
            <a:ext cx="7894637" cy="1193800"/>
          </a:xfrm>
          <a:prstGeom prst="rect">
            <a:avLst/>
          </a:prstGeom>
          <a:solidFill>
            <a:schemeClr val="accent1"/>
          </a:solidFill>
          <a:ln w="5080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fa-IR" altLang="fa-IR" sz="6000" dirty="0" smtClean="0">
                <a:cs typeface="B Titr" panose="00000700000000000000" pitchFamily="2" charset="-78"/>
              </a:rPr>
              <a:t>ارزش شرکت</a:t>
            </a:r>
            <a:endParaRPr lang="en-US" altLang="fa-IR" sz="6000" dirty="0">
              <a:cs typeface="B Titr" panose="00000700000000000000" pitchFamily="2" charset="-78"/>
            </a:endParaRPr>
          </a:p>
        </p:txBody>
      </p:sp>
      <p:sp>
        <p:nvSpPr>
          <p:cNvPr id="34826" name="Line 1034"/>
          <p:cNvSpPr>
            <a:spLocks noChangeShapeType="1"/>
          </p:cNvSpPr>
          <p:nvPr/>
        </p:nvSpPr>
        <p:spPr bwMode="auto">
          <a:xfrm flipV="1">
            <a:off x="2870201" y="3019426"/>
            <a:ext cx="4735513" cy="771525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34830" name="Line 1038"/>
          <p:cNvSpPr>
            <a:spLocks noChangeShapeType="1"/>
          </p:cNvSpPr>
          <p:nvPr/>
        </p:nvSpPr>
        <p:spPr bwMode="auto">
          <a:xfrm>
            <a:off x="2857500" y="4724400"/>
            <a:ext cx="52197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27494595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443" y="1168802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a-IR" sz="8000" b="1" dirty="0" smtClean="0">
                <a:cs typeface="B Zar" panose="00000400000000000000" pitchFamily="2" charset="-78"/>
              </a:rPr>
              <a:t>سوال جانبی: </a:t>
            </a:r>
          </a:p>
          <a:p>
            <a:pPr marL="0" indent="0" algn="ctr">
              <a:buNone/>
            </a:pPr>
            <a:endParaRPr lang="fa-IR" sz="4000" b="1" dirty="0">
              <a:cs typeface="B Zar" panose="00000400000000000000" pitchFamily="2" charset="-78"/>
            </a:endParaRPr>
          </a:p>
          <a:p>
            <a:pPr marL="0" indent="0" algn="ctr">
              <a:buNone/>
            </a:pPr>
            <a:r>
              <a:rPr lang="fa-IR" sz="8000" b="1" dirty="0" smtClean="0">
                <a:cs typeface="B Zar" panose="00000400000000000000" pitchFamily="2" charset="-78"/>
              </a:rPr>
              <a:t>آیا اهرم بیشتر از یک میشود؟ چرا؟</a:t>
            </a:r>
            <a:endParaRPr lang="fa-IR" sz="8000" b="1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2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Line 2"/>
          <p:cNvSpPr>
            <a:spLocks noChangeShapeType="1"/>
          </p:cNvSpPr>
          <p:nvPr/>
        </p:nvSpPr>
        <p:spPr bwMode="auto">
          <a:xfrm>
            <a:off x="2381202" y="2048292"/>
            <a:ext cx="28689" cy="3282031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35843" name="Line 3"/>
          <p:cNvSpPr>
            <a:spLocks noChangeShapeType="1"/>
          </p:cNvSpPr>
          <p:nvPr/>
        </p:nvSpPr>
        <p:spPr bwMode="auto">
          <a:xfrm>
            <a:off x="2381202" y="5330323"/>
            <a:ext cx="5629275" cy="37944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777451" y="2436144"/>
            <a:ext cx="1868487" cy="1253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fa-IR" sz="2800" dirty="0"/>
              <a:t>Cost of Capital (%)</a:t>
            </a:r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2166939" y="248445"/>
            <a:ext cx="8785369" cy="154348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08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0488" tIns="44450" rIns="90488" bIns="44450" anchor="ctr"/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fa-IR" altLang="fa-IR" sz="4800" dirty="0">
                <a:cs typeface="B Titr" panose="00000700000000000000" pitchFamily="2" charset="-78"/>
              </a:rPr>
              <a:t> </a:t>
            </a:r>
            <a:r>
              <a:rPr lang="fa-IR" altLang="fa-IR" sz="4800" dirty="0" smtClean="0">
                <a:cs typeface="B Titr" panose="00000700000000000000" pitchFamily="2" charset="-78"/>
              </a:rPr>
              <a:t>دیدگاه درآمد خالص عملیاتی</a:t>
            </a:r>
          </a:p>
          <a:p>
            <a:pPr algn="ctr"/>
            <a:r>
              <a:rPr lang="en-US" altLang="fa-IR" sz="4800" dirty="0" smtClean="0">
                <a:cs typeface="B Titr" panose="00000700000000000000" pitchFamily="2" charset="-78"/>
              </a:rPr>
              <a:t>Net Operating Income (NOI)</a:t>
            </a:r>
            <a:endParaRPr lang="fa-IR" altLang="fa-IR" sz="4800" dirty="0" smtClean="0">
              <a:cs typeface="B Titr" panose="00000700000000000000" pitchFamily="2" charset="-78"/>
            </a:endParaRP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5919511" y="3063207"/>
            <a:ext cx="1280224" cy="520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fa-IR" sz="2800" dirty="0"/>
              <a:t>WACC</a:t>
            </a:r>
          </a:p>
        </p:txBody>
      </p:sp>
      <p:sp>
        <p:nvSpPr>
          <p:cNvPr id="35851" name="Line 11"/>
          <p:cNvSpPr>
            <a:spLocks noChangeShapeType="1"/>
          </p:cNvSpPr>
          <p:nvPr/>
        </p:nvSpPr>
        <p:spPr bwMode="auto">
          <a:xfrm>
            <a:off x="2409891" y="4403424"/>
            <a:ext cx="5059853" cy="0"/>
          </a:xfrm>
          <a:prstGeom prst="line">
            <a:avLst/>
          </a:prstGeom>
          <a:noFill/>
          <a:ln w="50800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7541810" y="2071941"/>
            <a:ext cx="4023417" cy="520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a-IR" altLang="fa-IR" sz="2800" dirty="0" smtClean="0">
                <a:cs typeface="B Zar" panose="00000400000000000000" pitchFamily="2" charset="-78"/>
              </a:rPr>
              <a:t>هزینه سرمایه سهام         </a:t>
            </a:r>
            <a:r>
              <a:rPr lang="en-US" altLang="fa-IR" sz="2800" dirty="0" err="1" smtClean="0">
                <a:cs typeface="B Zar" panose="00000400000000000000" pitchFamily="2" charset="-78"/>
              </a:rPr>
              <a:t>Ke</a:t>
            </a:r>
            <a:endParaRPr lang="en-US" altLang="fa-IR" sz="2800" dirty="0"/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 flipV="1">
            <a:off x="2409891" y="2718830"/>
            <a:ext cx="5059853" cy="819562"/>
          </a:xfrm>
          <a:prstGeom prst="line">
            <a:avLst/>
          </a:prstGeom>
          <a:noFill/>
          <a:ln w="50800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8" name="Rectangle 12"/>
          <p:cNvSpPr>
            <a:spLocks noChangeArrowheads="1"/>
          </p:cNvSpPr>
          <p:nvPr/>
        </p:nvSpPr>
        <p:spPr bwMode="auto">
          <a:xfrm>
            <a:off x="7028702" y="4085892"/>
            <a:ext cx="4021372" cy="520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a-IR" altLang="fa-IR" sz="2800" dirty="0" smtClean="0">
                <a:cs typeface="B Zar" panose="00000400000000000000" pitchFamily="2" charset="-78"/>
              </a:rPr>
              <a:t>هزینه سرمایه بدهی         </a:t>
            </a:r>
            <a:r>
              <a:rPr lang="en-US" altLang="fa-IR" sz="2800" dirty="0" smtClean="0">
                <a:cs typeface="B Zar" panose="00000400000000000000" pitchFamily="2" charset="-78"/>
              </a:rPr>
              <a:t>Ki</a:t>
            </a:r>
            <a:endParaRPr lang="en-US" altLang="fa-IR" sz="2800" dirty="0"/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>
            <a:off x="2409891" y="3538393"/>
            <a:ext cx="5059853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33480800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270</Words>
  <Application>Microsoft Office PowerPoint</Application>
  <PresentationFormat>Custom</PresentationFormat>
  <Paragraphs>74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Equation</vt:lpstr>
      <vt:lpstr>  تعیین خط مشی ساختار سرمایه  دکتر خوزین</vt:lpstr>
      <vt:lpstr>ساختار سرمایه</vt:lpstr>
      <vt:lpstr>ریسک</vt:lpstr>
      <vt:lpstr>Slide 4</vt:lpstr>
      <vt:lpstr>محاسبه هزينه سرمايه (روش ساده) :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Eshterak</dc:creator>
  <cp:lastModifiedBy>Eshterak</cp:lastModifiedBy>
  <cp:revision>20</cp:revision>
  <dcterms:created xsi:type="dcterms:W3CDTF">2016-03-28T18:27:47Z</dcterms:created>
  <dcterms:modified xsi:type="dcterms:W3CDTF">2016-05-22T06:25:44Z</dcterms:modified>
</cp:coreProperties>
</file>