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sldIdLst>
    <p:sldId id="258" r:id="rId2"/>
    <p:sldId id="269" r:id="rId3"/>
    <p:sldId id="290" r:id="rId4"/>
    <p:sldId id="291" r:id="rId5"/>
    <p:sldId id="299" r:id="rId6"/>
    <p:sldId id="305" r:id="rId7"/>
    <p:sldId id="306" r:id="rId8"/>
    <p:sldId id="275" r:id="rId9"/>
    <p:sldId id="292" r:id="rId10"/>
    <p:sldId id="280" r:id="rId11"/>
    <p:sldId id="295" r:id="rId12"/>
    <p:sldId id="296" r:id="rId13"/>
    <p:sldId id="297" r:id="rId14"/>
    <p:sldId id="298" r:id="rId15"/>
    <p:sldId id="281" r:id="rId16"/>
    <p:sldId id="286" r:id="rId17"/>
    <p:sldId id="283" r:id="rId18"/>
    <p:sldId id="293" r:id="rId19"/>
    <p:sldId id="287" r:id="rId20"/>
    <p:sldId id="270" r:id="rId21"/>
    <p:sldId id="271" r:id="rId22"/>
    <p:sldId id="300" r:id="rId23"/>
    <p:sldId id="301" r:id="rId24"/>
    <p:sldId id="303" r:id="rId25"/>
    <p:sldId id="304" r:id="rId26"/>
    <p:sldId id="302" r:id="rId27"/>
    <p:sldId id="308" r:id="rId28"/>
    <p:sldId id="310" r:id="rId29"/>
    <p:sldId id="309" r:id="rId30"/>
    <p:sldId id="307" r:id="rId31"/>
    <p:sldId id="311" r:id="rId32"/>
    <p:sldId id="312" r:id="rId33"/>
    <p:sldId id="313" r:id="rId34"/>
    <p:sldId id="314" r:id="rId35"/>
    <p:sldId id="315" r:id="rId36"/>
    <p:sldId id="267" r:id="rId3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11E54"/>
    <a:srgbClr val="000000"/>
    <a:srgbClr val="003399"/>
    <a:srgbClr val="1A80C3"/>
    <a:srgbClr val="4E9ED2"/>
    <a:srgbClr val="F4E59C"/>
    <a:srgbClr val="DDDDDD"/>
    <a:srgbClr val="B2B2B2"/>
    <a:srgbClr val="020A5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43" autoAdjust="0"/>
    <p:restoredTop sz="94660"/>
  </p:normalViewPr>
  <p:slideViewPr>
    <p:cSldViewPr>
      <p:cViewPr varScale="1">
        <p:scale>
          <a:sx n="70" d="100"/>
          <a:sy n="70" d="100"/>
        </p:scale>
        <p:origin x="1368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2C2A964-2628-4BAA-BFB5-F3FC492A0BD2}" type="datetimeFigureOut">
              <a:rPr lang="en-US" smtClean="0"/>
              <a:pPr/>
              <a:t>4/24/2016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84C9471-72C6-415E-8295-3077EB2F09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552413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4C9471-72C6-415E-8295-3077EB2F09AE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53645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9.jpeg"/><Relationship Id="rId5" Type="http://schemas.openxmlformats.org/officeDocument/2006/relationships/image" Target="../media/image8.jpeg"/><Relationship Id="rId4" Type="http://schemas.openxmlformats.org/officeDocument/2006/relationships/image" Target="../media/image7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20"/>
          <p:cNvSpPr>
            <a:spLocks noChangeArrowheads="1"/>
          </p:cNvSpPr>
          <p:nvPr/>
        </p:nvSpPr>
        <p:spPr bwMode="gray">
          <a:xfrm>
            <a:off x="685800" y="304800"/>
            <a:ext cx="5905500" cy="5761038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5" name="Rectangle 26"/>
          <p:cNvSpPr>
            <a:spLocks noChangeArrowheads="1"/>
          </p:cNvSpPr>
          <p:nvPr/>
        </p:nvSpPr>
        <p:spPr bwMode="ltGray">
          <a:xfrm>
            <a:off x="11113" y="4437063"/>
            <a:ext cx="9132887" cy="1728787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tint val="0"/>
                  <a:invGamma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6" name="Text Box 19"/>
          <p:cNvSpPr txBox="1">
            <a:spLocks noChangeArrowheads="1"/>
          </p:cNvSpPr>
          <p:nvPr/>
        </p:nvSpPr>
        <p:spPr bwMode="white">
          <a:xfrm>
            <a:off x="7620000" y="6324600"/>
            <a:ext cx="10795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altLang="zh-CN" sz="2400" b="1" i="1" smtClean="0">
                <a:ea typeface="宋体" charset="-122"/>
              </a:rPr>
              <a:t>LOGO</a:t>
            </a:r>
          </a:p>
        </p:txBody>
      </p:sp>
      <p:sp>
        <p:nvSpPr>
          <p:cNvPr id="7" name="Oval 21" descr="a"/>
          <p:cNvSpPr>
            <a:spLocks noChangeArrowheads="1"/>
          </p:cNvSpPr>
          <p:nvPr/>
        </p:nvSpPr>
        <p:spPr bwMode="gray">
          <a:xfrm>
            <a:off x="971550" y="1628775"/>
            <a:ext cx="3529013" cy="3671888"/>
          </a:xfrm>
          <a:prstGeom prst="ellipse">
            <a:avLst/>
          </a:prstGeom>
          <a:blipFill dpi="0" rotWithShape="1">
            <a:blip r:embed="rId3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8" name="Oval 22" descr="b"/>
          <p:cNvSpPr>
            <a:spLocks noChangeArrowheads="1"/>
          </p:cNvSpPr>
          <p:nvPr/>
        </p:nvSpPr>
        <p:spPr bwMode="gray">
          <a:xfrm>
            <a:off x="323850" y="1268413"/>
            <a:ext cx="1438275" cy="1511300"/>
          </a:xfrm>
          <a:prstGeom prst="ellipse">
            <a:avLst/>
          </a:prstGeom>
          <a:blipFill dpi="0" rotWithShape="1">
            <a:blip r:embed="rId4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9" name="Oval 23" descr="d"/>
          <p:cNvSpPr>
            <a:spLocks noChangeArrowheads="1"/>
          </p:cNvSpPr>
          <p:nvPr/>
        </p:nvSpPr>
        <p:spPr bwMode="gray">
          <a:xfrm>
            <a:off x="1258888" y="260350"/>
            <a:ext cx="935037" cy="936625"/>
          </a:xfrm>
          <a:prstGeom prst="ellipse">
            <a:avLst/>
          </a:prstGeom>
          <a:blipFill dpi="0" rotWithShape="1">
            <a:blip r:embed="rId5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0" name="Oval 24"/>
          <p:cNvSpPr>
            <a:spLocks noChangeArrowheads="1"/>
          </p:cNvSpPr>
          <p:nvPr/>
        </p:nvSpPr>
        <p:spPr bwMode="gray">
          <a:xfrm>
            <a:off x="4211638" y="2636838"/>
            <a:ext cx="1223962" cy="1223962"/>
          </a:xfrm>
          <a:prstGeom prst="ellipse">
            <a:avLst/>
          </a:prstGeom>
          <a:solidFill>
            <a:srgbClr val="1BABE5">
              <a:alpha val="10196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1" name="Oval 25" descr="c"/>
          <p:cNvSpPr>
            <a:spLocks noChangeArrowheads="1"/>
          </p:cNvSpPr>
          <p:nvPr/>
        </p:nvSpPr>
        <p:spPr bwMode="gray">
          <a:xfrm>
            <a:off x="3851275" y="3500438"/>
            <a:ext cx="1582738" cy="1582737"/>
          </a:xfrm>
          <a:prstGeom prst="ellipse">
            <a:avLst/>
          </a:prstGeom>
          <a:blipFill dpi="0" rotWithShape="1">
            <a:blip r:embed="rId6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gray">
          <a:xfrm>
            <a:off x="1295400" y="5334000"/>
            <a:ext cx="6553200" cy="4572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sz="200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subtitle style</a:t>
            </a:r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 bwMode="gray">
          <a:xfrm>
            <a:off x="4267200" y="1295400"/>
            <a:ext cx="4495800" cy="2286000"/>
          </a:xfrm>
          <a:effectLst>
            <a:outerShdw dist="53882" dir="2700000" algn="ctr" rotWithShape="0">
              <a:srgbClr val="000000"/>
            </a:outerShdw>
          </a:effectLst>
        </p:spPr>
        <p:txBody>
          <a:bodyPr/>
          <a:lstStyle>
            <a:lvl1pPr algn="r">
              <a:defRPr sz="480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altLang="zh-CN" noProof="0" smtClean="0"/>
              <a:t>Click to edit Master title style</a:t>
            </a:r>
          </a:p>
        </p:txBody>
      </p:sp>
      <p:sp>
        <p:nvSpPr>
          <p:cNvPr id="12" name="Rectangle 4"/>
          <p:cNvSpPr>
            <a:spLocks noGrp="1" noChangeArrowheads="1"/>
          </p:cNvSpPr>
          <p:nvPr>
            <p:ph type="dt" sz="half" idx="10"/>
          </p:nvPr>
        </p:nvSpPr>
        <p:spPr bwMode="gray">
          <a:xfrm>
            <a:off x="762000" y="6419850"/>
            <a:ext cx="2133600" cy="1714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defRPr sz="1200">
                <a:solidFill>
                  <a:schemeClr val="bg1"/>
                </a:solidFill>
              </a:defRPr>
            </a:lvl1pPr>
          </a:lstStyle>
          <a:p>
            <a:endParaRPr lang="en-US" altLang="zh-CN"/>
          </a:p>
        </p:txBody>
      </p:sp>
      <p:sp>
        <p:nvSpPr>
          <p:cNvPr id="13" name="Rectangle 6"/>
          <p:cNvSpPr>
            <a:spLocks noGrp="1" noChangeArrowheads="1"/>
          </p:cNvSpPr>
          <p:nvPr>
            <p:ph type="sldNum" sz="quarter" idx="11"/>
          </p:nvPr>
        </p:nvSpPr>
        <p:spPr bwMode="gray">
          <a:xfrm>
            <a:off x="381000" y="6400800"/>
            <a:ext cx="685800" cy="171450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fld id="{CFD07234-6FBC-4E8A-A1EC-89D92E70858D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4" name="Rectangle 27"/>
          <p:cNvSpPr>
            <a:spLocks noGrp="1" noChangeArrowheads="1"/>
          </p:cNvSpPr>
          <p:nvPr>
            <p:ph type="ftr" sz="quarter" idx="12"/>
          </p:nvPr>
        </p:nvSpPr>
        <p:spPr bwMode="gray">
          <a:xfrm>
            <a:off x="5715000" y="6391275"/>
            <a:ext cx="1933575" cy="244475"/>
          </a:xfrm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algn="r">
              <a:defRPr sz="1200" b="1" i="1">
                <a:solidFill>
                  <a:schemeClr val="tx2"/>
                </a:solidFill>
                <a:latin typeface="Arial" charset="0"/>
                <a:ea typeface="宋体" charset="-122"/>
              </a:defRPr>
            </a:lvl1pPr>
          </a:lstStyle>
          <a:p>
            <a:pPr>
              <a:defRPr/>
            </a:pPr>
            <a:r>
              <a:rPr lang="en-US" altLang="zh-CN"/>
              <a:t>www.themegallery.com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E2563C-DE61-4E2A-BC9E-FE6743E1D57A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79438"/>
            <a:ext cx="1828800" cy="5897562"/>
          </a:xfrm>
        </p:spPr>
        <p:txBody>
          <a:bodyPr vert="eaVert"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579438"/>
            <a:ext cx="5334000" cy="5897562"/>
          </a:xfrm>
        </p:spPr>
        <p:txBody>
          <a:bodyPr vert="eaVert"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4EF933B-B333-4E56-A8EA-9139F93171DF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57400" y="579438"/>
            <a:ext cx="6324600" cy="563562"/>
          </a:xfrm>
        </p:spPr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1371600" y="1295400"/>
            <a:ext cx="7315200" cy="5181600"/>
          </a:xfrm>
        </p:spPr>
        <p:txBody>
          <a:bodyPr/>
          <a:lstStyle/>
          <a:p>
            <a:pPr lvl="0"/>
            <a:r>
              <a:rPr lang="en-US" altLang="zh-CN" noProof="0" smtClean="0"/>
              <a:t>Click icon to add table</a:t>
            </a:r>
            <a:endParaRPr lang="zh-CN" alt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B529A7A-422D-4E90-B7AA-23B82EBDA1B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062FCD-6B12-4F42-9008-6F157BEC4431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8453D22-DC16-4082-8FF9-012ACB4615E0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295400"/>
            <a:ext cx="3581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05400" y="1295400"/>
            <a:ext cx="3581400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E301758-A0FA-4CC8-A1E5-3C4293494C4E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61F0019-2089-4D33-B0C4-CB8D5B4E7562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8C922A-CBA9-4090-BC37-04403DA13307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EE33AB5-EFBB-4E48-87FB-87FE349F8116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  <a:endParaRPr lang="zh-CN" alt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4EEFDB3-6DCD-460D-A831-FCDF9495C57D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altLang="zh-CN" smtClean="0"/>
              <a:t>Click to edit Master title style</a:t>
            </a:r>
            <a:endParaRPr lang="zh-CN" alt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altLang="zh-CN" noProof="0" smtClean="0"/>
              <a:t>Click icon to add picture</a:t>
            </a:r>
            <a:endParaRPr lang="zh-CN" alt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altLang="zh-CN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 altLang="zh-CN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DFF45CD-8D26-4602-B51D-F6B4D2575AFC}" type="slidenum">
              <a:rPr lang="en-US" altLang="zh-CN"/>
              <a:pPr/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jpe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2" name="Oval 18"/>
          <p:cNvSpPr>
            <a:spLocks noChangeArrowheads="1"/>
          </p:cNvSpPr>
          <p:nvPr/>
        </p:nvSpPr>
        <p:spPr bwMode="gray">
          <a:xfrm>
            <a:off x="179388" y="0"/>
            <a:ext cx="6804025" cy="6858000"/>
          </a:xfrm>
          <a:prstGeom prst="ellipse">
            <a:avLst/>
          </a:prstGeom>
          <a:gradFill rotWithShape="1">
            <a:gsLst>
              <a:gs pos="0">
                <a:schemeClr val="bg1">
                  <a:alpha val="27000"/>
                </a:schemeClr>
              </a:gs>
              <a:gs pos="100000">
                <a:schemeClr val="bg1">
                  <a:gamma/>
                  <a:tint val="0"/>
                  <a:invGamma/>
                  <a:alpha val="0"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043" name="Rectangle 19"/>
          <p:cNvSpPr>
            <a:spLocks noChangeArrowheads="1"/>
          </p:cNvSpPr>
          <p:nvPr/>
        </p:nvSpPr>
        <p:spPr bwMode="gray">
          <a:xfrm>
            <a:off x="0" y="549275"/>
            <a:ext cx="9144000" cy="647700"/>
          </a:xfrm>
          <a:prstGeom prst="rect">
            <a:avLst/>
          </a:prstGeom>
          <a:gradFill rotWithShape="1">
            <a:gsLst>
              <a:gs pos="0">
                <a:schemeClr val="tx2">
                  <a:gamma/>
                  <a:tint val="33333"/>
                  <a:invGamma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028" name="Oval 20" descr="b"/>
          <p:cNvSpPr>
            <a:spLocks noChangeArrowheads="1"/>
          </p:cNvSpPr>
          <p:nvPr/>
        </p:nvSpPr>
        <p:spPr bwMode="gray">
          <a:xfrm>
            <a:off x="1116013" y="58738"/>
            <a:ext cx="865187" cy="892175"/>
          </a:xfrm>
          <a:prstGeom prst="ellipse">
            <a:avLst/>
          </a:prstGeom>
          <a:blipFill dpi="0" rotWithShape="1">
            <a:blip r:embed="rId15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029" name="Oval 21" descr="c"/>
          <p:cNvSpPr>
            <a:spLocks noChangeArrowheads="1"/>
          </p:cNvSpPr>
          <p:nvPr/>
        </p:nvSpPr>
        <p:spPr bwMode="gray">
          <a:xfrm>
            <a:off x="8101013" y="106363"/>
            <a:ext cx="790575" cy="830262"/>
          </a:xfrm>
          <a:prstGeom prst="ellipse">
            <a:avLst/>
          </a:prstGeom>
          <a:blipFill dpi="0" rotWithShape="1">
            <a:blip r:embed="rId16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030" name="Oval 22" descr="a"/>
          <p:cNvSpPr>
            <a:spLocks noChangeArrowheads="1"/>
          </p:cNvSpPr>
          <p:nvPr/>
        </p:nvSpPr>
        <p:spPr bwMode="gray">
          <a:xfrm>
            <a:off x="179388" y="333375"/>
            <a:ext cx="1152525" cy="1223963"/>
          </a:xfrm>
          <a:prstGeom prst="ellipse">
            <a:avLst/>
          </a:prstGeom>
          <a:blipFill dpi="0" rotWithShape="1">
            <a:blip r:embed="rId17" cstate="print"/>
            <a:srcRect/>
            <a:stretch>
              <a:fillRect/>
            </a:stretch>
          </a:blipFill>
          <a:ln w="38100">
            <a:solidFill>
              <a:schemeClr val="tx1"/>
            </a:solidFill>
            <a:round/>
            <a:headEnd/>
            <a:tailEnd/>
          </a:ln>
          <a:effectLst>
            <a:outerShdw dist="89803" dir="2700000" algn="ctr" rotWithShape="0">
              <a:srgbClr val="000000">
                <a:alpha val="18999"/>
              </a:srgbClr>
            </a:outerShdw>
          </a:effec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031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057400" y="579438"/>
            <a:ext cx="6324600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title style</a:t>
            </a:r>
          </a:p>
        </p:txBody>
      </p:sp>
      <p:sp>
        <p:nvSpPr>
          <p:cNvPr id="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5532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a typeface="SimSun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553200"/>
            <a:ext cx="2895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a typeface="SimSun" pitchFamily="2" charset="-122"/>
              </a:defRPr>
            </a:lvl1pPr>
          </a:lstStyle>
          <a:p>
            <a:endParaRPr lang="en-US" altLang="zh-CN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553200"/>
            <a:ext cx="21336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a typeface="SimSun" pitchFamily="2" charset="-122"/>
              </a:defRPr>
            </a:lvl1pPr>
          </a:lstStyle>
          <a:p>
            <a:fld id="{EA43D961-FFE5-4BD3-A867-F927ABE28484}" type="slidenum">
              <a:rPr lang="en-US" altLang="zh-CN"/>
              <a:pPr/>
              <a:t>‹#›</a:t>
            </a:fld>
            <a:endParaRPr lang="en-US" altLang="zh-CN"/>
          </a:p>
        </p:txBody>
      </p:sp>
      <p:sp>
        <p:nvSpPr>
          <p:cNvPr id="103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295400"/>
            <a:ext cx="7315200" cy="518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zh-CN" smtClean="0"/>
              <a:t>Click to edit Master text styles</a:t>
            </a:r>
          </a:p>
          <a:p>
            <a:pPr lvl="1"/>
            <a:r>
              <a:rPr lang="en-US" altLang="zh-CN" smtClean="0"/>
              <a:t>Second level</a:t>
            </a:r>
          </a:p>
          <a:p>
            <a:pPr lvl="2"/>
            <a:r>
              <a:rPr lang="en-US" altLang="zh-CN" smtClean="0"/>
              <a:t>Third level</a:t>
            </a:r>
          </a:p>
          <a:p>
            <a:pPr lvl="3"/>
            <a:r>
              <a:rPr lang="en-US" altLang="zh-CN" smtClean="0"/>
              <a:t>Fourth level</a:t>
            </a:r>
          </a:p>
          <a:p>
            <a:pPr lvl="4"/>
            <a:r>
              <a:rPr lang="en-US" altLang="zh-CN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86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2"/>
        </a:buClr>
        <a:buSzPct val="115000"/>
        <a:buFont typeface="Wingdings" pitchFamily="2" charset="2"/>
        <a:buChar char="§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Char char="§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fa-IR" sz="6000" dirty="0" smtClean="0">
                <a:latin typeface="Husseini 2" pitchFamily="2" charset="2"/>
                <a:cs typeface="B Yagut" pitchFamily="2" charset="-78"/>
              </a:rPr>
              <a:t>راهبری شرکتی: </a:t>
            </a:r>
            <a:r>
              <a:rPr lang="fa-IR" sz="4400" dirty="0" smtClean="0">
                <a:latin typeface="Husseini 2" pitchFamily="2" charset="2"/>
                <a:cs typeface="B Yagut" pitchFamily="2" charset="-78"/>
              </a:rPr>
              <a:t>دکتر علی خوزین</a:t>
            </a:r>
            <a:endParaRPr lang="en-US" altLang="zh-CN" dirty="0" smtClean="0">
              <a:latin typeface="Husseini 2" pitchFamily="2" charset="2"/>
              <a:ea typeface="SimSun" pitchFamily="2" charset="-122"/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579438"/>
            <a:ext cx="6403658" cy="554010"/>
          </a:xfrm>
        </p:spPr>
        <p:txBody>
          <a:bodyPr/>
          <a:lstStyle/>
          <a:p>
            <a:pPr algn="ctr"/>
            <a:r>
              <a:rPr lang="fa-IR" sz="4400" dirty="0" smtClean="0">
                <a:cs typeface="B Yagut" pitchFamily="2" charset="-78"/>
              </a:rPr>
              <a:t>سهامداران</a:t>
            </a:r>
            <a:endParaRPr lang="en-US" altLang="zh-CN" sz="2800" dirty="0" smtClean="0">
              <a:ea typeface="SimSun" pitchFamily="2" charset="-122"/>
              <a:cs typeface="B Yagut" pitchFamily="2" charset="-78"/>
            </a:endParaRPr>
          </a:p>
        </p:txBody>
      </p:sp>
      <p:sp>
        <p:nvSpPr>
          <p:cNvPr id="11267" name="AutoShape 3"/>
          <p:cNvSpPr>
            <a:spLocks noChangeArrowheads="1"/>
          </p:cNvSpPr>
          <p:nvPr/>
        </p:nvSpPr>
        <p:spPr bwMode="invGray">
          <a:xfrm>
            <a:off x="0" y="1524000"/>
            <a:ext cx="6172200" cy="4419600"/>
          </a:xfrm>
          <a:prstGeom prst="rightArrow">
            <a:avLst>
              <a:gd name="adj1" fmla="val 79306"/>
              <a:gd name="adj2" fmla="val 33584"/>
            </a:avLst>
          </a:prstGeom>
          <a:gradFill rotWithShape="1">
            <a:gsLst>
              <a:gs pos="0">
                <a:srgbClr val="105EAE"/>
              </a:gs>
              <a:gs pos="100000">
                <a:schemeClr val="accent1"/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zh-CN" altLang="en-US" sz="24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5060" name="AutoShape 4"/>
          <p:cNvSpPr>
            <a:spLocks noChangeArrowheads="1"/>
          </p:cNvSpPr>
          <p:nvPr/>
        </p:nvSpPr>
        <p:spPr bwMode="blackWhite">
          <a:xfrm>
            <a:off x="533399" y="2133600"/>
            <a:ext cx="4089083" cy="97381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fa-IR" sz="2400" b="1" dirty="0" smtClean="0">
                <a:cs typeface="B Mitra" pitchFamily="2" charset="-78"/>
              </a:rPr>
              <a:t>سهامداران اقلیت </a:t>
            </a:r>
            <a:endParaRPr lang="en-US" altLang="zh-CN" sz="2400" b="1" dirty="0">
              <a:latin typeface="Arial" charset="0"/>
              <a:ea typeface="宋体" charset="-122"/>
              <a:cs typeface="B Mitra" pitchFamily="2" charset="-78"/>
            </a:endParaRPr>
          </a:p>
        </p:txBody>
      </p:sp>
      <p:sp>
        <p:nvSpPr>
          <p:cNvPr id="45061" name="AutoShape 5"/>
          <p:cNvSpPr>
            <a:spLocks noChangeArrowheads="1"/>
          </p:cNvSpPr>
          <p:nvPr/>
        </p:nvSpPr>
        <p:spPr bwMode="blackWhite">
          <a:xfrm>
            <a:off x="533399" y="3276600"/>
            <a:ext cx="4089083" cy="97381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fa-IR" sz="2400" b="1" dirty="0" smtClean="0">
                <a:cs typeface="B Mitra" pitchFamily="2" charset="-78"/>
              </a:rPr>
              <a:t>سهامداران عمده</a:t>
            </a:r>
            <a:endParaRPr lang="en-US" altLang="zh-CN" sz="2400" b="1" dirty="0">
              <a:latin typeface="Arial" charset="0"/>
              <a:ea typeface="宋体" charset="-122"/>
              <a:cs typeface="B Mitra" pitchFamily="2" charset="-78"/>
            </a:endParaRPr>
          </a:p>
        </p:txBody>
      </p:sp>
      <p:sp>
        <p:nvSpPr>
          <p:cNvPr id="45062" name="AutoShape 6"/>
          <p:cNvSpPr>
            <a:spLocks noChangeArrowheads="1"/>
          </p:cNvSpPr>
          <p:nvPr/>
        </p:nvSpPr>
        <p:spPr bwMode="blackWhite">
          <a:xfrm>
            <a:off x="533399" y="4419600"/>
            <a:ext cx="4089083" cy="97381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fa-IR" sz="2400" b="1" dirty="0" smtClean="0">
                <a:cs typeface="B Mitra" pitchFamily="2" charset="-78"/>
              </a:rPr>
              <a:t>سهامداران نهادی </a:t>
            </a:r>
            <a:endParaRPr lang="en-US" altLang="zh-CN" sz="2400" b="1" dirty="0">
              <a:latin typeface="Arial" charset="0"/>
              <a:ea typeface="宋体" charset="-122"/>
              <a:cs typeface="B Mitra" pitchFamily="2" charset="-78"/>
            </a:endParaRPr>
          </a:p>
        </p:txBody>
      </p:sp>
      <p:sp>
        <p:nvSpPr>
          <p:cNvPr id="45063" name="AutoShape 7"/>
          <p:cNvSpPr>
            <a:spLocks noChangeArrowheads="1"/>
          </p:cNvSpPr>
          <p:nvPr/>
        </p:nvSpPr>
        <p:spPr bwMode="black">
          <a:xfrm>
            <a:off x="5943599" y="2133600"/>
            <a:ext cx="2546033" cy="3352800"/>
          </a:xfrm>
          <a:prstGeom prst="roundRect">
            <a:avLst>
              <a:gd name="adj" fmla="val 9106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9ACDD4"/>
                </a:solidFill>
              </a14:hiddenFill>
            </a:ext>
            <a:ext uri="{91240B29-F687-4F45-9708-019B960494DF}">
              <a14:hiddenLine xmlns:a14="http://schemas.microsoft.com/office/drawing/2010/main" w="254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ctr"/>
          <a:lstStyle/>
          <a:p>
            <a:pPr algn="ctr" rtl="1">
              <a:defRPr/>
            </a:pPr>
            <a:r>
              <a:rPr lang="fa-IR" sz="3200" b="1" dirty="0" smtClean="0">
                <a:solidFill>
                  <a:srgbClr val="FFFF00"/>
                </a:solidFill>
                <a:cs typeface="B Mitra" pitchFamily="2" charset="-78"/>
              </a:rPr>
              <a:t>هدف اصلی شرکت‌ها همانا حداکثر کردن ثروت سهامداران است.</a:t>
            </a:r>
            <a:endParaRPr lang="en-US" altLang="zh-CN" sz="3200" b="1" dirty="0">
              <a:solidFill>
                <a:srgbClr val="FFFF00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Arial" charset="0"/>
              <a:ea typeface="宋体" charset="-12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AutoShape 18"/>
          <p:cNvSpPr>
            <a:spLocks noChangeArrowheads="1"/>
          </p:cNvSpPr>
          <p:nvPr/>
        </p:nvSpPr>
        <p:spPr bwMode="auto">
          <a:xfrm>
            <a:off x="5562600" y="3095625"/>
            <a:ext cx="2286000" cy="2667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E3F1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eaLnBrk="0" hangingPunct="0"/>
            <a:r>
              <a:rPr lang="fa-IR" b="1" dirty="0" smtClean="0">
                <a:solidFill>
                  <a:srgbClr val="000000"/>
                </a:solidFill>
                <a:cs typeface="B Mitra" pitchFamily="2" charset="-78"/>
              </a:rPr>
              <a:t> </a:t>
            </a:r>
            <a:endParaRPr lang="zh-CN" altLang="zh-CN" b="1" dirty="0">
              <a:solidFill>
                <a:srgbClr val="000000"/>
              </a:solidFill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4" name="AutoShape 20"/>
          <p:cNvSpPr>
            <a:spLocks noChangeArrowheads="1"/>
          </p:cNvSpPr>
          <p:nvPr/>
        </p:nvSpPr>
        <p:spPr bwMode="auto">
          <a:xfrm>
            <a:off x="1143000" y="3095625"/>
            <a:ext cx="2286000" cy="2667000"/>
          </a:xfrm>
          <a:prstGeom prst="roundRect">
            <a:avLst>
              <a:gd name="adj" fmla="val 16667"/>
            </a:avLst>
          </a:prstGeom>
          <a:gradFill rotWithShape="1">
            <a:gsLst>
              <a:gs pos="0">
                <a:srgbClr val="99CCFF"/>
              </a:gs>
              <a:gs pos="100000">
                <a:srgbClr val="E3F1FF"/>
              </a:gs>
            </a:gsLst>
            <a:lin ang="5400000" scaled="1"/>
          </a:gradFill>
          <a:ln w="38100">
            <a:solidFill>
              <a:srgbClr val="3366FF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 rtl="1" eaLnBrk="0" hangingPunct="0"/>
            <a:r>
              <a:rPr lang="fa-IR" b="1" dirty="0" smtClean="0">
                <a:solidFill>
                  <a:srgbClr val="000000"/>
                </a:solidFill>
                <a:cs typeface="B Mitra" pitchFamily="2" charset="-78"/>
              </a:rPr>
              <a:t> </a:t>
            </a:r>
            <a:endParaRPr lang="zh-CN" altLang="zh-CN" b="1" dirty="0">
              <a:solidFill>
                <a:srgbClr val="000000"/>
              </a:solidFill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5" name="AutoShape 22"/>
          <p:cNvSpPr>
            <a:spLocks noChangeAspect="1" noChangeArrowheads="1" noTextEdit="1"/>
          </p:cNvSpPr>
          <p:nvPr/>
        </p:nvSpPr>
        <p:spPr bwMode="gray">
          <a:xfrm>
            <a:off x="3222625" y="2995613"/>
            <a:ext cx="909638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00"/>
              </a:solidFill>
              <a:cs typeface="B Mitra" pitchFamily="2" charset="-78"/>
            </a:endParaRPr>
          </a:p>
        </p:txBody>
      </p:sp>
      <p:sp>
        <p:nvSpPr>
          <p:cNvPr id="6" name="Freeform 23"/>
          <p:cNvSpPr>
            <a:spLocks/>
          </p:cNvSpPr>
          <p:nvPr/>
        </p:nvSpPr>
        <p:spPr bwMode="gray">
          <a:xfrm>
            <a:off x="3222625" y="2998788"/>
            <a:ext cx="903288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bg1"/>
              </a:gs>
              <a:gs pos="100000">
                <a:schemeClr val="bg1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zh-CN" altLang="en-US" b="1">
              <a:solidFill>
                <a:srgbClr val="000000"/>
              </a:solidFill>
              <a:latin typeface="Arial" charset="0"/>
              <a:cs typeface="B Mitra" pitchFamily="2" charset="-78"/>
            </a:endParaRPr>
          </a:p>
        </p:txBody>
      </p:sp>
      <p:sp>
        <p:nvSpPr>
          <p:cNvPr id="7" name="AutoShape 24"/>
          <p:cNvSpPr>
            <a:spLocks noChangeAspect="1" noChangeArrowheads="1" noTextEdit="1"/>
          </p:cNvSpPr>
          <p:nvPr/>
        </p:nvSpPr>
        <p:spPr bwMode="gray">
          <a:xfrm flipH="1">
            <a:off x="4868863" y="2995613"/>
            <a:ext cx="909637" cy="1244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endParaRPr lang="en-US" b="1">
              <a:solidFill>
                <a:srgbClr val="000000"/>
              </a:solidFill>
              <a:cs typeface="B Mitra" pitchFamily="2" charset="-78"/>
            </a:endParaRPr>
          </a:p>
        </p:txBody>
      </p:sp>
      <p:sp>
        <p:nvSpPr>
          <p:cNvPr id="8" name="Freeform 25"/>
          <p:cNvSpPr>
            <a:spLocks/>
          </p:cNvSpPr>
          <p:nvPr/>
        </p:nvSpPr>
        <p:spPr bwMode="gray">
          <a:xfrm flipH="1">
            <a:off x="4875213" y="2998788"/>
            <a:ext cx="903287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31765"/>
                  <a:invGamma/>
                </a:schemeClr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00A06C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zh-CN" altLang="en-US" b="1">
              <a:solidFill>
                <a:srgbClr val="000000"/>
              </a:solidFill>
              <a:latin typeface="Arial" charset="0"/>
              <a:cs typeface="B Mitra" pitchFamily="2" charset="-78"/>
            </a:endParaRPr>
          </a:p>
        </p:txBody>
      </p:sp>
      <p:grpSp>
        <p:nvGrpSpPr>
          <p:cNvPr id="9" name="Group 26"/>
          <p:cNvGrpSpPr>
            <a:grpSpLocks/>
          </p:cNvGrpSpPr>
          <p:nvPr/>
        </p:nvGrpSpPr>
        <p:grpSpPr bwMode="auto">
          <a:xfrm>
            <a:off x="3048000" y="1371600"/>
            <a:ext cx="2998788" cy="1601788"/>
            <a:chOff x="1997" y="1314"/>
            <a:chExt cx="1889" cy="1009"/>
          </a:xfrm>
        </p:grpSpPr>
        <p:grpSp>
          <p:nvGrpSpPr>
            <p:cNvPr id="10" name="Group 27"/>
            <p:cNvGrpSpPr>
              <a:grpSpLocks/>
            </p:cNvGrpSpPr>
            <p:nvPr/>
          </p:nvGrpSpPr>
          <p:grpSpPr bwMode="auto">
            <a:xfrm>
              <a:off x="1997" y="1404"/>
              <a:ext cx="1889" cy="919"/>
              <a:chOff x="1973" y="1027"/>
              <a:chExt cx="1926" cy="937"/>
            </a:xfrm>
          </p:grpSpPr>
          <p:sp>
            <p:nvSpPr>
              <p:cNvPr id="15" name="Oval 28"/>
              <p:cNvSpPr>
                <a:spLocks noChangeArrowheads="1"/>
              </p:cNvSpPr>
              <p:nvPr/>
            </p:nvSpPr>
            <p:spPr bwMode="gray">
              <a:xfrm>
                <a:off x="1994" y="105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/>
                  </a:gs>
                  <a:gs pos="100000">
                    <a:schemeClr val="hlink">
                      <a:gamma/>
                      <a:shade val="48627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b="1">
                  <a:solidFill>
                    <a:srgbClr val="000000"/>
                  </a:solidFill>
                  <a:ea typeface="SimSun" pitchFamily="2" charset="-122"/>
                  <a:cs typeface="B Mitra" pitchFamily="2" charset="-78"/>
                </a:endParaRPr>
              </a:p>
            </p:txBody>
          </p:sp>
          <p:sp>
            <p:nvSpPr>
              <p:cNvPr id="16" name="Oval 29"/>
              <p:cNvSpPr>
                <a:spLocks noChangeArrowheads="1"/>
              </p:cNvSpPr>
              <p:nvPr/>
            </p:nvSpPr>
            <p:spPr bwMode="gray">
              <a:xfrm>
                <a:off x="1973" y="1027"/>
                <a:ext cx="1905" cy="907"/>
              </a:xfrm>
              <a:prstGeom prst="ellipse">
                <a:avLst/>
              </a:prstGeom>
              <a:gradFill rotWithShape="1">
                <a:gsLst>
                  <a:gs pos="0">
                    <a:schemeClr val="hlink">
                      <a:gamma/>
                      <a:tint val="44314"/>
                      <a:invGamma/>
                    </a:schemeClr>
                  </a:gs>
                  <a:gs pos="100000">
                    <a:schemeClr val="hlink"/>
                  </a:gs>
                </a:gsLst>
                <a:lin ang="27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zh-CN" altLang="en-US" b="1">
                  <a:solidFill>
                    <a:srgbClr val="000000"/>
                  </a:solidFill>
                  <a:ea typeface="SimSun" pitchFamily="2" charset="-122"/>
                  <a:cs typeface="B Mitra" pitchFamily="2" charset="-78"/>
                </a:endParaRPr>
              </a:p>
            </p:txBody>
          </p:sp>
        </p:grpSp>
        <p:sp>
          <p:nvSpPr>
            <p:cNvPr id="11" name="Oval 30"/>
            <p:cNvSpPr>
              <a:spLocks noChangeArrowheads="1"/>
            </p:cNvSpPr>
            <p:nvPr/>
          </p:nvSpPr>
          <p:spPr bwMode="gray">
            <a:xfrm>
              <a:off x="2086" y="1314"/>
              <a:ext cx="1691" cy="845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46275"/>
                    <a:invGamma/>
                  </a:schemeClr>
                </a:gs>
                <a:gs pos="100000">
                  <a:schemeClr val="accent1"/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2" name="Oval 31"/>
            <p:cNvSpPr>
              <a:spLocks noChangeArrowheads="1"/>
            </p:cNvSpPr>
            <p:nvPr/>
          </p:nvSpPr>
          <p:spPr bwMode="gray">
            <a:xfrm>
              <a:off x="2108" y="1319"/>
              <a:ext cx="1650" cy="8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alpha val="0"/>
                  </a:schemeClr>
                </a:gs>
                <a:gs pos="100000">
                  <a:schemeClr val="accent1">
                    <a:gamma/>
                    <a:tint val="34902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3" name="Oval 32"/>
            <p:cNvSpPr>
              <a:spLocks noChangeArrowheads="1"/>
            </p:cNvSpPr>
            <p:nvPr/>
          </p:nvSpPr>
          <p:spPr bwMode="gray">
            <a:xfrm>
              <a:off x="2125" y="1327"/>
              <a:ext cx="1570" cy="770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shade val="79216"/>
                    <a:invGamma/>
                  </a:schemeClr>
                </a:gs>
                <a:gs pos="100000">
                  <a:schemeClr val="accent1">
                    <a:alpha val="4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4" name="Oval 33"/>
            <p:cNvSpPr>
              <a:spLocks noChangeArrowheads="1"/>
            </p:cNvSpPr>
            <p:nvPr/>
          </p:nvSpPr>
          <p:spPr bwMode="gray">
            <a:xfrm>
              <a:off x="2208" y="1344"/>
              <a:ext cx="1382" cy="624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0"/>
                    <a:invGamma/>
                  </a:schemeClr>
                </a:gs>
                <a:gs pos="100000">
                  <a:schemeClr val="accent1">
                    <a:alpha val="38000"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</p:grpSp>
      <p:sp>
        <p:nvSpPr>
          <p:cNvPr id="17" name="Text Box 34"/>
          <p:cNvSpPr txBox="1">
            <a:spLocks noChangeArrowheads="1"/>
          </p:cNvSpPr>
          <p:nvPr/>
        </p:nvSpPr>
        <p:spPr bwMode="auto">
          <a:xfrm>
            <a:off x="3489710" y="1571625"/>
            <a:ext cx="2021707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sz="2400" b="1" dirty="0" smtClean="0">
                <a:solidFill>
                  <a:srgbClr val="000000"/>
                </a:solidFill>
                <a:cs typeface="B Mitra" pitchFamily="2" charset="-78"/>
              </a:rPr>
              <a:t>سهامداران نهادی</a:t>
            </a:r>
            <a:endParaRPr lang="en-US" altLang="zh-CN" sz="1400" b="1" dirty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1295400" y="3352800"/>
            <a:ext cx="19812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rgbClr val="000000"/>
                </a:solidFill>
                <a:cs typeface="B Mitra" pitchFamily="2" charset="-78"/>
              </a:rPr>
              <a:t>سهامداران نهادی کوتاه‌مدت:</a:t>
            </a:r>
          </a:p>
          <a:p>
            <a:pPr algn="r" rtl="1"/>
            <a:r>
              <a:rPr lang="fa-IR" dirty="0" smtClean="0">
                <a:solidFill>
                  <a:srgbClr val="000000"/>
                </a:solidFill>
                <a:cs typeface="B Mitra" pitchFamily="2" charset="-78"/>
              </a:rPr>
              <a:t>حضور سهامداران نهادی کمکی به بهبود راهبری شرکتی از طریق کاهش هزینه‌های نمایندگی نخواهد کرد.</a:t>
            </a:r>
            <a:endParaRPr lang="en-US" dirty="0">
              <a:solidFill>
                <a:srgbClr val="000000"/>
              </a:solidFill>
              <a:cs typeface="B Mitra" pitchFamily="2" charset="-78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5715000" y="3200400"/>
            <a:ext cx="20574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rtl="1"/>
            <a:r>
              <a:rPr lang="fa-IR" b="1" dirty="0" smtClean="0">
                <a:solidFill>
                  <a:srgbClr val="000000"/>
                </a:solidFill>
                <a:cs typeface="B Mitra" pitchFamily="2" charset="-78"/>
              </a:rPr>
              <a:t>سهامداران نهادی بلند‌مدت:</a:t>
            </a:r>
          </a:p>
          <a:p>
            <a:pPr algn="r" rtl="1"/>
            <a:r>
              <a:rPr lang="fa-IR" dirty="0" smtClean="0">
                <a:solidFill>
                  <a:srgbClr val="000000"/>
                </a:solidFill>
                <a:cs typeface="B Mitra" pitchFamily="2" charset="-78"/>
              </a:rPr>
              <a:t>بر عملکرد مدیریت شرکت نظارتی جدی داشته و به جای اهداف سودآوری شرکت در کوتاه‌مدت، بر حداکثر کردن ارزش شرکت در بلند‌مدت تمرکز خواهند کرد.</a:t>
            </a:r>
            <a:endParaRPr lang="en-US" dirty="0">
              <a:solidFill>
                <a:srgbClr val="000000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6" grpId="0" animBg="1"/>
      <p:bldP spid="8" grpId="0" animBg="1"/>
      <p:bldP spid="18" grpId="0"/>
      <p:bldP spid="19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0" y="609600"/>
            <a:ext cx="5257800" cy="552450"/>
          </a:xfrm>
        </p:spPr>
        <p:txBody>
          <a:bodyPr/>
          <a:lstStyle/>
          <a:p>
            <a:pPr algn="ctr" rtl="1"/>
            <a:r>
              <a:rPr lang="fa-IR" sz="3600" dirty="0" smtClean="0">
                <a:solidFill>
                  <a:srgbClr val="211E54"/>
                </a:solidFill>
                <a:cs typeface="B Yagut" pitchFamily="2" charset="-78"/>
              </a:rPr>
              <a:t>وظایف و نقش‌های هیأت‌مدیره</a:t>
            </a:r>
            <a:endParaRPr lang="en-US" sz="3600" dirty="0">
              <a:solidFill>
                <a:srgbClr val="211E54"/>
              </a:solidFill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524000"/>
            <a:ext cx="8382000" cy="5181600"/>
          </a:xfrm>
        </p:spPr>
        <p:txBody>
          <a:bodyPr/>
          <a:lstStyle/>
          <a:p>
            <a:pPr lvl="0" algn="r" rtl="1"/>
            <a:r>
              <a:rPr lang="fa-IR" sz="2400" b="1" dirty="0" smtClean="0">
                <a:cs typeface="B Mitra" pitchFamily="2" charset="-78"/>
              </a:rPr>
              <a:t>راهنمائی و حمایت از مدیریت اجرائی شرکت</a:t>
            </a:r>
            <a:endParaRPr lang="en-US" sz="2400" b="1" dirty="0" smtClean="0">
              <a:cs typeface="B Mitra" pitchFamily="2" charset="-78"/>
            </a:endParaRPr>
          </a:p>
          <a:p>
            <a:pPr lvl="0" algn="r" rtl="1"/>
            <a:r>
              <a:rPr lang="fa-IR" sz="2400" b="1" dirty="0" smtClean="0">
                <a:cs typeface="B Mitra" pitchFamily="2" charset="-78"/>
              </a:rPr>
              <a:t>اطمینان از سلامت عملکرد شرکت</a:t>
            </a:r>
            <a:endParaRPr lang="en-US" sz="2400" b="1" dirty="0" smtClean="0">
              <a:cs typeface="B Mitra" pitchFamily="2" charset="-78"/>
            </a:endParaRPr>
          </a:p>
          <a:p>
            <a:pPr lvl="0" algn="r" rtl="1"/>
            <a:r>
              <a:rPr lang="fa-IR" sz="2400" b="1" dirty="0" smtClean="0">
                <a:cs typeface="B Mitra" pitchFamily="2" charset="-78"/>
              </a:rPr>
              <a:t>انتخاب مدیران اجرائی، نظارت بر عملکرد آنها و پرداخت حقوق، مزایا و پاداش به ایشان و نیز جایگزینی آنان در صورت نیاز.</a:t>
            </a:r>
            <a:endParaRPr lang="en-US" sz="2400" b="1" dirty="0" smtClean="0">
              <a:cs typeface="B Mitra" pitchFamily="2" charset="-78"/>
            </a:endParaRPr>
          </a:p>
          <a:p>
            <a:pPr lvl="0" algn="r" rtl="1"/>
            <a:r>
              <a:rPr lang="fa-IR" sz="2400" b="1" dirty="0" smtClean="0">
                <a:cs typeface="B Mitra" pitchFamily="2" charset="-78"/>
              </a:rPr>
              <a:t>تدوین اصول صحیح اخلاقی و حرفه‌ای در سطوح بالای سازمان و ایجاد  فرهنگ مناسب در سطح شرکت.</a:t>
            </a:r>
            <a:endParaRPr lang="en-US" sz="2400" b="1" dirty="0" smtClean="0">
              <a:cs typeface="B Mitra" pitchFamily="2" charset="-78"/>
            </a:endParaRPr>
          </a:p>
          <a:p>
            <a:pPr lvl="0" algn="r" rtl="1"/>
            <a:r>
              <a:rPr lang="fa-IR" sz="2400" b="1" dirty="0" smtClean="0">
                <a:cs typeface="B Mitra" pitchFamily="2" charset="-78"/>
              </a:rPr>
              <a:t>همکاری با مدیریت اجرائی در فرموله کردن استراتژی‌های شرکت.</a:t>
            </a:r>
            <a:endParaRPr lang="en-US" sz="2400" b="1" dirty="0" smtClean="0">
              <a:cs typeface="B Mitra" pitchFamily="2" charset="-78"/>
            </a:endParaRPr>
          </a:p>
          <a:p>
            <a:pPr lvl="0" algn="r" rtl="1"/>
            <a:r>
              <a:rPr lang="fa-IR" sz="2400" b="1" dirty="0" smtClean="0">
                <a:cs typeface="B Mitra" pitchFamily="2" charset="-78"/>
              </a:rPr>
              <a:t>حصول اطمینان از صحت و سلامت فرهنگ سازمانی، استراتژی مناسب، طرح‌های مفید انگیزشی مدیران، رویه‌های حسابداری و حسابرسی شرکت، کنترل‌های داخلی کافی و افشای مناسب. </a:t>
            </a:r>
            <a:endParaRPr lang="en-US" sz="2400" b="1" dirty="0" smtClean="0">
              <a:cs typeface="B Mitra" pitchFamily="2" charset="-78"/>
            </a:endParaRPr>
          </a:p>
          <a:p>
            <a:pPr lvl="0" algn="r" rtl="1"/>
            <a:r>
              <a:rPr lang="fa-IR" sz="2400" b="1" dirty="0" smtClean="0">
                <a:cs typeface="B Mitra" pitchFamily="2" charset="-78"/>
              </a:rPr>
              <a:t>کمک به مدیریت اجرائی در درک صحیح انتظارات سهامداران و قانون‌گذاران.</a:t>
            </a:r>
            <a:endParaRPr lang="en-US" sz="2400" b="1" dirty="0" smtClean="0">
              <a:cs typeface="B Mitra" pitchFamily="2" charset="-78"/>
            </a:endParaRPr>
          </a:p>
          <a:p>
            <a:pPr algn="r"/>
            <a:endParaRPr lang="en-US" sz="2400" b="1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 txBox="1">
            <a:spLocks noChangeArrowheads="1"/>
          </p:cNvSpPr>
          <p:nvPr/>
        </p:nvSpPr>
        <p:spPr>
          <a:xfrm>
            <a:off x="2057400" y="579438"/>
            <a:ext cx="6324600" cy="563562"/>
          </a:xfrm>
          <a:prstGeom prst="rect">
            <a:avLst/>
          </a:prstGeom>
        </p:spPr>
        <p:txBody>
          <a:bodyPr/>
          <a:lstStyle/>
          <a:p>
            <a:pPr lvl="0" algn="ctr"/>
            <a:r>
              <a:rPr lang="fa-IR" sz="3200" b="1" i="1" dirty="0" smtClean="0">
                <a:solidFill>
                  <a:srgbClr val="211E54"/>
                </a:solidFill>
                <a:cs typeface="B Mitra" pitchFamily="2" charset="-78"/>
              </a:rPr>
              <a:t>قوانین و حکومت مرکزی و ایالتی</a:t>
            </a:r>
            <a:endParaRPr kumimoji="0" lang="en-US" altLang="zh-CN" sz="3200" b="1" i="0" u="none" strike="noStrike" kern="0" cap="none" spc="0" normalizeH="0" baseline="0" noProof="0" dirty="0" smtClean="0">
              <a:ln>
                <a:noFill/>
              </a:ln>
              <a:solidFill>
                <a:srgbClr val="211E54"/>
              </a:solidFill>
              <a:effectLst/>
              <a:uLnTx/>
              <a:uFillTx/>
              <a:latin typeface="+mj-lt"/>
              <a:ea typeface="SimSun" pitchFamily="2" charset="-122"/>
              <a:cs typeface="B Mitra" pitchFamily="2" charset="-78"/>
            </a:endParaRPr>
          </a:p>
        </p:txBody>
      </p:sp>
      <p:grpSp>
        <p:nvGrpSpPr>
          <p:cNvPr id="3" name="Group 22"/>
          <p:cNvGrpSpPr>
            <a:grpSpLocks/>
          </p:cNvGrpSpPr>
          <p:nvPr/>
        </p:nvGrpSpPr>
        <p:grpSpPr bwMode="auto">
          <a:xfrm>
            <a:off x="1319213" y="1768475"/>
            <a:ext cx="6491288" cy="3794125"/>
            <a:chOff x="831" y="1114"/>
            <a:chExt cx="4089" cy="2390"/>
          </a:xfrm>
        </p:grpSpPr>
        <p:sp>
          <p:nvSpPr>
            <p:cNvPr id="4" name="Oval 3"/>
            <p:cNvSpPr>
              <a:spLocks noChangeArrowheads="1"/>
            </p:cNvSpPr>
            <p:nvPr/>
          </p:nvSpPr>
          <p:spPr bwMode="ltGray">
            <a:xfrm>
              <a:off x="1344" y="2669"/>
              <a:ext cx="3504" cy="835"/>
            </a:xfrm>
            <a:prstGeom prst="ellipse">
              <a:avLst/>
            </a:prstGeom>
            <a:gradFill rotWithShape="1">
              <a:gsLst>
                <a:gs pos="0">
                  <a:srgbClr val="292929"/>
                </a:gs>
                <a:gs pos="100000">
                  <a:srgbClr val="105EAE"/>
                </a:gs>
              </a:gsLst>
              <a:lin ang="2700000" scaled="1"/>
            </a:gradFill>
            <a:ln w="3175">
              <a:noFill/>
              <a:round/>
              <a:headEnd/>
              <a:tailEnd type="none" w="sm" len="sm"/>
            </a:ln>
            <a:effectLst/>
          </p:spPr>
          <p:txBody>
            <a:bodyPr vert="eaVert" wrap="none" lIns="92075" tIns="46038" rIns="92075" bIns="46038" anchor="ctr"/>
            <a:lstStyle/>
            <a:p>
              <a:endParaRPr lang="zh-CN" altLang="en-US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5" name="Oval 4"/>
            <p:cNvSpPr>
              <a:spLocks noChangeArrowheads="1"/>
            </p:cNvSpPr>
            <p:nvPr/>
          </p:nvSpPr>
          <p:spPr bwMode="ltGray">
            <a:xfrm rot="-998297">
              <a:off x="887" y="1338"/>
              <a:ext cx="3630" cy="1900"/>
            </a:xfrm>
            <a:prstGeom prst="ellipse">
              <a:avLst/>
            </a:prstGeom>
            <a:gradFill rotWithShape="0">
              <a:gsLst>
                <a:gs pos="0">
                  <a:srgbClr val="29698D"/>
                </a:gs>
                <a:gs pos="50000">
                  <a:srgbClr val="CBDBE3"/>
                </a:gs>
                <a:gs pos="100000">
                  <a:srgbClr val="29698D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6" name="Oval 5"/>
            <p:cNvSpPr>
              <a:spLocks noChangeArrowheads="1"/>
            </p:cNvSpPr>
            <p:nvPr/>
          </p:nvSpPr>
          <p:spPr bwMode="ltGray">
            <a:xfrm rot="-998297">
              <a:off x="923" y="1236"/>
              <a:ext cx="3504" cy="1841"/>
            </a:xfrm>
            <a:prstGeom prst="ellipse">
              <a:avLst/>
            </a:prstGeom>
            <a:gradFill rotWithShape="1">
              <a:gsLst>
                <a:gs pos="0">
                  <a:srgbClr val="208282"/>
                </a:gs>
                <a:gs pos="100000">
                  <a:srgbClr val="33CCCC"/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7" name="Arc 6"/>
            <p:cNvSpPr>
              <a:spLocks/>
            </p:cNvSpPr>
            <p:nvPr/>
          </p:nvSpPr>
          <p:spPr bwMode="gray">
            <a:xfrm rot="-998297">
              <a:off x="2591" y="1285"/>
              <a:ext cx="1796" cy="969"/>
            </a:xfrm>
            <a:custGeom>
              <a:avLst/>
              <a:gdLst>
                <a:gd name="T0" fmla="*/ 112 w 21600"/>
                <a:gd name="T1" fmla="*/ 0 h 22718"/>
                <a:gd name="T2" fmla="*/ 138 w 21600"/>
                <a:gd name="T3" fmla="*/ 41 h 22718"/>
                <a:gd name="T4" fmla="*/ 0 w 21600"/>
                <a:gd name="T5" fmla="*/ 26 h 22718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2718" fill="none" extrusionOk="0">
                  <a:moveTo>
                    <a:pt x="16157" y="-1"/>
                  </a:moveTo>
                  <a:cubicBezTo>
                    <a:pt x="19663" y="3951"/>
                    <a:pt x="21600" y="9051"/>
                    <a:pt x="21600" y="14335"/>
                  </a:cubicBezTo>
                  <a:cubicBezTo>
                    <a:pt x="21600" y="17214"/>
                    <a:pt x="21024" y="20064"/>
                    <a:pt x="19906" y="22717"/>
                  </a:cubicBezTo>
                </a:path>
                <a:path w="21600" h="22718" stroke="0" extrusionOk="0">
                  <a:moveTo>
                    <a:pt x="16157" y="-1"/>
                  </a:moveTo>
                  <a:cubicBezTo>
                    <a:pt x="19663" y="3951"/>
                    <a:pt x="21600" y="9051"/>
                    <a:pt x="21600" y="14335"/>
                  </a:cubicBezTo>
                  <a:cubicBezTo>
                    <a:pt x="21600" y="17214"/>
                    <a:pt x="21024" y="20064"/>
                    <a:pt x="19906" y="22717"/>
                  </a:cubicBezTo>
                  <a:lnTo>
                    <a:pt x="0" y="14335"/>
                  </a:lnTo>
                  <a:lnTo>
                    <a:pt x="16157" y="-1"/>
                  </a:lnTo>
                  <a:close/>
                </a:path>
              </a:pathLst>
            </a:custGeom>
            <a:solidFill>
              <a:srgbClr val="0099CC"/>
            </a:soli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b="1">
                <a:cs typeface="B Mitra" pitchFamily="2" charset="-78"/>
              </a:endParaRPr>
            </a:p>
          </p:txBody>
        </p:sp>
        <p:sp>
          <p:nvSpPr>
            <p:cNvPr id="8" name="Arc 7"/>
            <p:cNvSpPr>
              <a:spLocks/>
            </p:cNvSpPr>
            <p:nvPr/>
          </p:nvSpPr>
          <p:spPr bwMode="gray">
            <a:xfrm rot="20601703" flipH="1">
              <a:off x="957" y="2112"/>
              <a:ext cx="1812" cy="1027"/>
            </a:xfrm>
            <a:custGeom>
              <a:avLst/>
              <a:gdLst>
                <a:gd name="T0" fmla="*/ 144 w 21600"/>
                <a:gd name="T1" fmla="*/ 0 h 24439"/>
                <a:gd name="T2" fmla="*/ 89 w 21600"/>
                <a:gd name="T3" fmla="*/ 43 h 24439"/>
                <a:gd name="T4" fmla="*/ 0 w 21600"/>
                <a:gd name="T5" fmla="*/ 12 h 2443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4439" fill="none" extrusionOk="0">
                  <a:moveTo>
                    <a:pt x="20452" y="-1"/>
                  </a:moveTo>
                  <a:cubicBezTo>
                    <a:pt x="21212" y="2237"/>
                    <a:pt x="21600" y="4584"/>
                    <a:pt x="21600" y="6947"/>
                  </a:cubicBezTo>
                  <a:cubicBezTo>
                    <a:pt x="21600" y="13871"/>
                    <a:pt x="18280" y="20376"/>
                    <a:pt x="12672" y="24438"/>
                  </a:cubicBezTo>
                </a:path>
                <a:path w="21600" h="24439" stroke="0" extrusionOk="0">
                  <a:moveTo>
                    <a:pt x="20452" y="-1"/>
                  </a:moveTo>
                  <a:cubicBezTo>
                    <a:pt x="21212" y="2237"/>
                    <a:pt x="21600" y="4584"/>
                    <a:pt x="21600" y="6947"/>
                  </a:cubicBezTo>
                  <a:cubicBezTo>
                    <a:pt x="21600" y="13871"/>
                    <a:pt x="18280" y="20376"/>
                    <a:pt x="12672" y="24438"/>
                  </a:cubicBezTo>
                  <a:lnTo>
                    <a:pt x="0" y="6947"/>
                  </a:lnTo>
                  <a:lnTo>
                    <a:pt x="20452" y="-1"/>
                  </a:lnTo>
                  <a:close/>
                </a:path>
              </a:pathLst>
            </a:custGeom>
            <a:gradFill rotWithShape="1">
              <a:gsLst>
                <a:gs pos="0">
                  <a:srgbClr val="ABD9F2"/>
                </a:gs>
                <a:gs pos="100000">
                  <a:srgbClr val="47ABE3"/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b="1">
                <a:cs typeface="B Mitra" pitchFamily="2" charset="-78"/>
              </a:endParaRPr>
            </a:p>
          </p:txBody>
        </p:sp>
        <p:sp>
          <p:nvSpPr>
            <p:cNvPr id="9" name="Arc 8"/>
            <p:cNvSpPr>
              <a:spLocks/>
            </p:cNvSpPr>
            <p:nvPr/>
          </p:nvSpPr>
          <p:spPr bwMode="gray">
            <a:xfrm rot="-998297">
              <a:off x="2115" y="1114"/>
              <a:ext cx="1772" cy="893"/>
            </a:xfrm>
            <a:custGeom>
              <a:avLst/>
              <a:gdLst>
                <a:gd name="T0" fmla="*/ 0 w 21397"/>
                <a:gd name="T1" fmla="*/ 1 h 21600"/>
                <a:gd name="T2" fmla="*/ 147 w 21397"/>
                <a:gd name="T3" fmla="*/ 13 h 21600"/>
                <a:gd name="T4" fmla="*/ 33 w 21397"/>
                <a:gd name="T5" fmla="*/ 37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397" h="21600" fill="none" extrusionOk="0">
                  <a:moveTo>
                    <a:pt x="0" y="549"/>
                  </a:moveTo>
                  <a:cubicBezTo>
                    <a:pt x="1587" y="184"/>
                    <a:pt x="3210" y="-1"/>
                    <a:pt x="4839" y="0"/>
                  </a:cubicBezTo>
                  <a:cubicBezTo>
                    <a:pt x="11230" y="0"/>
                    <a:pt x="17293" y="2830"/>
                    <a:pt x="21397" y="7729"/>
                  </a:cubicBezTo>
                </a:path>
                <a:path w="21397" h="21600" stroke="0" extrusionOk="0">
                  <a:moveTo>
                    <a:pt x="0" y="549"/>
                  </a:moveTo>
                  <a:cubicBezTo>
                    <a:pt x="1587" y="184"/>
                    <a:pt x="3210" y="-1"/>
                    <a:pt x="4839" y="0"/>
                  </a:cubicBezTo>
                  <a:cubicBezTo>
                    <a:pt x="11230" y="0"/>
                    <a:pt x="17293" y="2830"/>
                    <a:pt x="21397" y="7729"/>
                  </a:cubicBezTo>
                  <a:lnTo>
                    <a:pt x="4839" y="21600"/>
                  </a:lnTo>
                  <a:lnTo>
                    <a:pt x="0" y="549"/>
                  </a:lnTo>
                  <a:close/>
                </a:path>
              </a:pathLst>
            </a:custGeom>
            <a:gradFill rotWithShape="1">
              <a:gsLst>
                <a:gs pos="0">
                  <a:srgbClr val="4F4A73"/>
                </a:gs>
                <a:gs pos="100000">
                  <a:srgbClr val="AAA0F8"/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b="1">
                <a:cs typeface="B Mitra" pitchFamily="2" charset="-78"/>
              </a:endParaRPr>
            </a:p>
          </p:txBody>
        </p:sp>
        <p:sp>
          <p:nvSpPr>
            <p:cNvPr id="10" name="Arc 9"/>
            <p:cNvSpPr>
              <a:spLocks/>
            </p:cNvSpPr>
            <p:nvPr/>
          </p:nvSpPr>
          <p:spPr bwMode="gray">
            <a:xfrm rot="20601703" flipH="1">
              <a:off x="831" y="1525"/>
              <a:ext cx="1740" cy="870"/>
            </a:xfrm>
            <a:custGeom>
              <a:avLst/>
              <a:gdLst>
                <a:gd name="T0" fmla="*/ 31 w 20934"/>
                <a:gd name="T1" fmla="*/ 0 h 21142"/>
                <a:gd name="T2" fmla="*/ 145 w 20934"/>
                <a:gd name="T3" fmla="*/ 27 h 21142"/>
                <a:gd name="T4" fmla="*/ 0 w 20934"/>
                <a:gd name="T5" fmla="*/ 36 h 21142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934" h="21142" fill="none" extrusionOk="0">
                  <a:moveTo>
                    <a:pt x="4423" y="-1"/>
                  </a:moveTo>
                  <a:cubicBezTo>
                    <a:pt x="12495" y="1688"/>
                    <a:pt x="18902" y="7826"/>
                    <a:pt x="20934" y="15819"/>
                  </a:cubicBezTo>
                </a:path>
                <a:path w="20934" h="21142" stroke="0" extrusionOk="0">
                  <a:moveTo>
                    <a:pt x="4423" y="-1"/>
                  </a:moveTo>
                  <a:cubicBezTo>
                    <a:pt x="12495" y="1688"/>
                    <a:pt x="18902" y="7826"/>
                    <a:pt x="20934" y="15819"/>
                  </a:cubicBezTo>
                  <a:lnTo>
                    <a:pt x="0" y="21142"/>
                  </a:lnTo>
                  <a:lnTo>
                    <a:pt x="4423" y="-1"/>
                  </a:lnTo>
                  <a:close/>
                </a:path>
              </a:pathLst>
            </a:custGeom>
            <a:gradFill rotWithShape="1">
              <a:gsLst>
                <a:gs pos="0">
                  <a:srgbClr val="47ABE3"/>
                </a:gs>
                <a:gs pos="100000">
                  <a:srgbClr val="214F69"/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b="1">
                <a:cs typeface="B Mitra" pitchFamily="2" charset="-78"/>
              </a:endParaRPr>
            </a:p>
          </p:txBody>
        </p:sp>
        <p:sp>
          <p:nvSpPr>
            <p:cNvPr id="11" name="Oval 10"/>
            <p:cNvSpPr>
              <a:spLocks noChangeArrowheads="1"/>
            </p:cNvSpPr>
            <p:nvPr/>
          </p:nvSpPr>
          <p:spPr bwMode="gray">
            <a:xfrm rot="-998297">
              <a:off x="1843" y="1686"/>
              <a:ext cx="1698" cy="844"/>
            </a:xfrm>
            <a:prstGeom prst="ellipse">
              <a:avLst/>
            </a:prstGeom>
            <a:gradFill rotWithShape="0">
              <a:gsLst>
                <a:gs pos="0">
                  <a:srgbClr val="000000"/>
                </a:gs>
                <a:gs pos="50000">
                  <a:srgbClr val="C1C1C1"/>
                </a:gs>
                <a:gs pos="100000">
                  <a:srgbClr val="000000"/>
                </a:gs>
              </a:gsLst>
              <a:lin ang="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2" name="Text Box 11"/>
            <p:cNvSpPr txBox="1">
              <a:spLocks noChangeArrowheads="1"/>
            </p:cNvSpPr>
            <p:nvPr/>
          </p:nvSpPr>
          <p:spPr bwMode="auto">
            <a:xfrm>
              <a:off x="956" y="2496"/>
              <a:ext cx="1171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fa-IR" b="1" dirty="0" smtClean="0">
                  <a:cs typeface="B Mitra" pitchFamily="2" charset="-78"/>
                </a:rPr>
                <a:t>قانون ساربنز-آکسلی </a:t>
              </a:r>
            </a:p>
            <a:p>
              <a:pPr algn="ctr"/>
              <a:r>
                <a:rPr lang="fa-IR" b="1" dirty="0" smtClean="0">
                  <a:cs typeface="B Mitra" pitchFamily="2" charset="-78"/>
                </a:rPr>
                <a:t>سال 2002</a:t>
              </a:r>
              <a:endParaRPr lang="en-US" altLang="zh-CN" b="1" dirty="0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3" name="Text Box 12"/>
            <p:cNvSpPr txBox="1">
              <a:spLocks noChangeArrowheads="1"/>
            </p:cNvSpPr>
            <p:nvPr/>
          </p:nvSpPr>
          <p:spPr bwMode="auto">
            <a:xfrm>
              <a:off x="2448" y="1200"/>
              <a:ext cx="1046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a-IR" b="1" dirty="0" smtClean="0">
                  <a:cs typeface="B Mitra" pitchFamily="2" charset="-78"/>
                </a:rPr>
                <a:t>قانون بورس اوراق </a:t>
              </a:r>
            </a:p>
            <a:p>
              <a:r>
                <a:rPr lang="fa-IR" b="1" dirty="0" smtClean="0">
                  <a:cs typeface="B Mitra" pitchFamily="2" charset="-78"/>
                </a:rPr>
                <a:t>بهادار سال 1934</a:t>
              </a:r>
              <a:endParaRPr lang="en-US" b="1" dirty="0">
                <a:cs typeface="B Mitra" pitchFamily="2" charset="-78"/>
              </a:endParaRPr>
            </a:p>
          </p:txBody>
        </p:sp>
        <p:sp>
          <p:nvSpPr>
            <p:cNvPr id="14" name="Text Box 13"/>
            <p:cNvSpPr txBox="1">
              <a:spLocks noChangeArrowheads="1"/>
            </p:cNvSpPr>
            <p:nvPr/>
          </p:nvSpPr>
          <p:spPr bwMode="auto">
            <a:xfrm>
              <a:off x="3648" y="1538"/>
              <a:ext cx="1028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r>
                <a:rPr lang="fa-IR" b="1" dirty="0" smtClean="0">
                  <a:cs typeface="B Mitra" pitchFamily="2" charset="-78"/>
                </a:rPr>
                <a:t>قانون اوراق بهادار </a:t>
              </a:r>
            </a:p>
            <a:p>
              <a:pPr algn="ctr"/>
              <a:r>
                <a:rPr lang="fa-IR" b="1" dirty="0" smtClean="0">
                  <a:cs typeface="B Mitra" pitchFamily="2" charset="-78"/>
                </a:rPr>
                <a:t>سال 1933</a:t>
              </a:r>
              <a:endParaRPr lang="en-US" b="1" dirty="0">
                <a:cs typeface="B Mitra" pitchFamily="2" charset="-78"/>
              </a:endParaRPr>
            </a:p>
          </p:txBody>
        </p:sp>
        <p:sp>
          <p:nvSpPr>
            <p:cNvPr id="15" name="Freeform 14"/>
            <p:cNvSpPr>
              <a:spLocks/>
            </p:cNvSpPr>
            <p:nvPr/>
          </p:nvSpPr>
          <p:spPr bwMode="gray">
            <a:xfrm>
              <a:off x="3936" y="1874"/>
              <a:ext cx="816" cy="233"/>
            </a:xfrm>
            <a:custGeom>
              <a:avLst/>
              <a:gdLst>
                <a:gd name="T0" fmla="*/ 0 w 816"/>
                <a:gd name="T1" fmla="*/ 841 h 1078"/>
                <a:gd name="T2" fmla="*/ 784 w 816"/>
                <a:gd name="T3" fmla="*/ 0 h 1078"/>
                <a:gd name="T4" fmla="*/ 816 w 816"/>
                <a:gd name="T5" fmla="*/ 280 h 1078"/>
                <a:gd name="T6" fmla="*/ 544 w 816"/>
                <a:gd name="T7" fmla="*/ 672 h 1078"/>
                <a:gd name="T8" fmla="*/ 25 w 816"/>
                <a:gd name="T9" fmla="*/ 1078 h 1078"/>
                <a:gd name="T10" fmla="*/ 0 w 816"/>
                <a:gd name="T11" fmla="*/ 841 h 107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16" h="1078">
                  <a:moveTo>
                    <a:pt x="0" y="841"/>
                  </a:moveTo>
                  <a:lnTo>
                    <a:pt x="784" y="0"/>
                  </a:lnTo>
                  <a:lnTo>
                    <a:pt x="816" y="280"/>
                  </a:lnTo>
                  <a:cubicBezTo>
                    <a:pt x="776" y="392"/>
                    <a:pt x="676" y="539"/>
                    <a:pt x="544" y="672"/>
                  </a:cubicBezTo>
                  <a:cubicBezTo>
                    <a:pt x="412" y="805"/>
                    <a:pt x="116" y="1050"/>
                    <a:pt x="25" y="1078"/>
                  </a:cubicBezTo>
                  <a:cubicBezTo>
                    <a:pt x="7" y="1006"/>
                    <a:pt x="0" y="841"/>
                    <a:pt x="0" y="841"/>
                  </a:cubicBezTo>
                  <a:close/>
                </a:path>
              </a:pathLst>
            </a:custGeom>
            <a:gradFill rotWithShape="0">
              <a:gsLst>
                <a:gs pos="0">
                  <a:srgbClr val="B98BE8"/>
                </a:gs>
                <a:gs pos="100000">
                  <a:srgbClr val="6600CC"/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b="1">
                <a:cs typeface="B Mitra" pitchFamily="2" charset="-78"/>
              </a:endParaRPr>
            </a:p>
          </p:txBody>
        </p:sp>
        <p:sp>
          <p:nvSpPr>
            <p:cNvPr id="16" name="Arc 15"/>
            <p:cNvSpPr>
              <a:spLocks/>
            </p:cNvSpPr>
            <p:nvPr/>
          </p:nvSpPr>
          <p:spPr bwMode="gray">
            <a:xfrm rot="-1060795">
              <a:off x="2927" y="1878"/>
              <a:ext cx="1880" cy="848"/>
            </a:xfrm>
            <a:custGeom>
              <a:avLst/>
              <a:gdLst>
                <a:gd name="T0" fmla="*/ 172 w 20601"/>
                <a:gd name="T1" fmla="*/ 12 h 19523"/>
                <a:gd name="T2" fmla="*/ 77 w 20601"/>
                <a:gd name="T3" fmla="*/ 37 h 19523"/>
                <a:gd name="T4" fmla="*/ 0 w 20601"/>
                <a:gd name="T5" fmla="*/ 0 h 19523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601" h="19523" fill="none" extrusionOk="0">
                  <a:moveTo>
                    <a:pt x="20601" y="6492"/>
                  </a:moveTo>
                  <a:cubicBezTo>
                    <a:pt x="18793" y="12227"/>
                    <a:pt x="14677" y="16949"/>
                    <a:pt x="9241" y="19522"/>
                  </a:cubicBezTo>
                </a:path>
                <a:path w="20601" h="19523" stroke="0" extrusionOk="0">
                  <a:moveTo>
                    <a:pt x="20601" y="6492"/>
                  </a:moveTo>
                  <a:cubicBezTo>
                    <a:pt x="18793" y="12227"/>
                    <a:pt x="14677" y="16949"/>
                    <a:pt x="9241" y="19522"/>
                  </a:cubicBezTo>
                  <a:lnTo>
                    <a:pt x="0" y="0"/>
                  </a:lnTo>
                  <a:lnTo>
                    <a:pt x="20601" y="6492"/>
                  </a:lnTo>
                  <a:close/>
                </a:path>
              </a:pathLst>
            </a:custGeom>
            <a:solidFill>
              <a:srgbClr val="CC99FF"/>
            </a:soli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en-US" b="1">
                <a:cs typeface="B Mitra" pitchFamily="2" charset="-78"/>
              </a:endParaRPr>
            </a:p>
          </p:txBody>
        </p:sp>
        <p:sp>
          <p:nvSpPr>
            <p:cNvPr id="17" name="Freeform 16"/>
            <p:cNvSpPr>
              <a:spLocks/>
            </p:cNvSpPr>
            <p:nvPr/>
          </p:nvSpPr>
          <p:spPr bwMode="gray">
            <a:xfrm>
              <a:off x="2865" y="2177"/>
              <a:ext cx="1108" cy="233"/>
            </a:xfrm>
            <a:custGeom>
              <a:avLst/>
              <a:gdLst>
                <a:gd name="T0" fmla="*/ 1071 w 1108"/>
                <a:gd name="T1" fmla="*/ 546 h 779"/>
                <a:gd name="T2" fmla="*/ 1108 w 1108"/>
                <a:gd name="T3" fmla="*/ 779 h 779"/>
                <a:gd name="T4" fmla="*/ 67 w 1108"/>
                <a:gd name="T5" fmla="*/ 168 h 779"/>
                <a:gd name="T6" fmla="*/ 0 w 1108"/>
                <a:gd name="T7" fmla="*/ 0 h 779"/>
                <a:gd name="T8" fmla="*/ 1071 w 1108"/>
                <a:gd name="T9" fmla="*/ 546 h 77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108" h="779">
                  <a:moveTo>
                    <a:pt x="1071" y="546"/>
                  </a:moveTo>
                  <a:lnTo>
                    <a:pt x="1108" y="779"/>
                  </a:lnTo>
                  <a:lnTo>
                    <a:pt x="67" y="168"/>
                  </a:lnTo>
                  <a:lnTo>
                    <a:pt x="0" y="0"/>
                  </a:lnTo>
                  <a:lnTo>
                    <a:pt x="1071" y="546"/>
                  </a:lnTo>
                  <a:close/>
                </a:path>
              </a:pathLst>
            </a:custGeom>
            <a:gradFill rotWithShape="1">
              <a:gsLst>
                <a:gs pos="0">
                  <a:srgbClr val="AF8ED4"/>
                </a:gs>
                <a:gs pos="100000">
                  <a:srgbClr val="5007A1"/>
                </a:gs>
              </a:gsLst>
              <a:lin ang="2700000" scaled="1"/>
            </a:gra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>
              <a:spAutoFit/>
            </a:bodyPr>
            <a:lstStyle/>
            <a:p>
              <a:endParaRPr lang="en-US" b="1">
                <a:cs typeface="B Mitra" pitchFamily="2" charset="-78"/>
              </a:endParaRPr>
            </a:p>
          </p:txBody>
        </p:sp>
        <p:sp>
          <p:nvSpPr>
            <p:cNvPr id="18" name="Text Box 17"/>
            <p:cNvSpPr txBox="1">
              <a:spLocks noChangeArrowheads="1"/>
            </p:cNvSpPr>
            <p:nvPr/>
          </p:nvSpPr>
          <p:spPr bwMode="auto">
            <a:xfrm>
              <a:off x="2976" y="2160"/>
              <a:ext cx="1944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square">
              <a:spAutoFit/>
            </a:bodyPr>
            <a:lstStyle/>
            <a:p>
              <a:pPr algn="ctr"/>
              <a:r>
                <a:rPr lang="fa-IR" b="1" dirty="0" smtClean="0">
                  <a:cs typeface="B Mitra" pitchFamily="2" charset="-78"/>
                </a:rPr>
                <a:t> </a:t>
              </a:r>
              <a:r>
                <a:rPr lang="fa-IR" b="1" dirty="0" smtClean="0">
                  <a:solidFill>
                    <a:srgbClr val="211E54"/>
                  </a:solidFill>
                  <a:cs typeface="B Mitra" pitchFamily="2" charset="-78"/>
                </a:rPr>
                <a:t>سقوط بازار سهام </a:t>
              </a:r>
            </a:p>
            <a:p>
              <a:pPr algn="ctr"/>
              <a:r>
                <a:rPr lang="fa-IR" b="1" dirty="0" smtClean="0">
                  <a:solidFill>
                    <a:srgbClr val="211E54"/>
                  </a:solidFill>
                  <a:cs typeface="B Mitra" pitchFamily="2" charset="-78"/>
                </a:rPr>
                <a:t>آمریکا سال 1929 </a:t>
              </a:r>
              <a:endParaRPr lang="en-US" altLang="zh-CN" b="1" dirty="0">
                <a:solidFill>
                  <a:srgbClr val="211E54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20" name="Text Box 19"/>
            <p:cNvSpPr txBox="1">
              <a:spLocks noChangeArrowheads="1"/>
            </p:cNvSpPr>
            <p:nvPr/>
          </p:nvSpPr>
          <p:spPr bwMode="auto">
            <a:xfrm>
              <a:off x="2147" y="2688"/>
              <a:ext cx="971" cy="407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fa-IR" b="1" dirty="0" smtClean="0">
                  <a:cs typeface="B Mitra" pitchFamily="2" charset="-78"/>
                </a:rPr>
                <a:t>قانون داد- فرانک</a:t>
              </a:r>
            </a:p>
            <a:p>
              <a:pPr algn="ctr"/>
              <a:r>
                <a:rPr lang="fa-IR" b="1" dirty="0" smtClean="0">
                  <a:cs typeface="B Mitra" pitchFamily="2" charset="-78"/>
                </a:rPr>
                <a:t> سال 2009</a:t>
              </a:r>
              <a:endParaRPr lang="en-US" altLang="zh-CN" b="1" dirty="0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white">
            <a:xfrm rot="-998297">
              <a:off x="1907" y="1845"/>
              <a:ext cx="1629" cy="687"/>
            </a:xfrm>
            <a:prstGeom prst="ellipse">
              <a:avLst/>
            </a:prstGeom>
            <a:gradFill rotWithShape="1">
              <a:gsLst>
                <a:gs pos="0">
                  <a:srgbClr val="001847"/>
                </a:gs>
                <a:gs pos="100000">
                  <a:srgbClr val="003399"/>
                </a:gs>
              </a:gsLst>
              <a:lin ang="2700000" scaled="1"/>
            </a:gradFill>
            <a:ln w="12700">
              <a:noFill/>
              <a:round/>
              <a:headEnd type="none" w="sm" len="sm"/>
              <a:tailEnd type="none" w="sm" len="sm"/>
            </a:ln>
            <a:effectLst/>
          </p:spPr>
          <p:txBody>
            <a:bodyPr wrap="none" anchor="ctr"/>
            <a:lstStyle/>
            <a:p>
              <a:endParaRPr lang="zh-CN" altLang="en-US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22" name="Freeform 21"/>
            <p:cNvSpPr>
              <a:spLocks/>
            </p:cNvSpPr>
            <p:nvPr/>
          </p:nvSpPr>
          <p:spPr bwMode="gray">
            <a:xfrm>
              <a:off x="2976" y="2426"/>
              <a:ext cx="808" cy="648"/>
            </a:xfrm>
            <a:custGeom>
              <a:avLst/>
              <a:gdLst>
                <a:gd name="T0" fmla="*/ 0 w 808"/>
                <a:gd name="T1" fmla="*/ 24 h 648"/>
                <a:gd name="T2" fmla="*/ 352 w 808"/>
                <a:gd name="T3" fmla="*/ 448 h 648"/>
                <a:gd name="T4" fmla="*/ 360 w 808"/>
                <a:gd name="T5" fmla="*/ 648 h 648"/>
                <a:gd name="T6" fmla="*/ 808 w 808"/>
                <a:gd name="T7" fmla="*/ 424 h 648"/>
                <a:gd name="T8" fmla="*/ 104 w 808"/>
                <a:gd name="T9" fmla="*/ 0 h 648"/>
                <a:gd name="T10" fmla="*/ 0 w 808"/>
                <a:gd name="T11" fmla="*/ 24 h 648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808" h="648">
                  <a:moveTo>
                    <a:pt x="0" y="24"/>
                  </a:moveTo>
                  <a:lnTo>
                    <a:pt x="352" y="448"/>
                  </a:lnTo>
                  <a:lnTo>
                    <a:pt x="360" y="648"/>
                  </a:lnTo>
                  <a:lnTo>
                    <a:pt x="808" y="424"/>
                  </a:lnTo>
                  <a:lnTo>
                    <a:pt x="104" y="0"/>
                  </a:lnTo>
                  <a:lnTo>
                    <a:pt x="0" y="24"/>
                  </a:lnTo>
                  <a:close/>
                </a:path>
              </a:pathLst>
            </a:custGeom>
            <a:solidFill>
              <a:srgbClr val="003399">
                <a:alpha val="49019"/>
              </a:srgbClr>
            </a:solidFill>
            <a:ln w="9525" cap="flat" cmpd="sng">
              <a:noFill/>
              <a:prstDash val="solid"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en-US" b="1">
                <a:cs typeface="B Mitra" pitchFamily="2" charset="-78"/>
              </a:endParaRPr>
            </a:p>
          </p:txBody>
        </p:sp>
      </p:grpSp>
      <p:sp>
        <p:nvSpPr>
          <p:cNvPr id="23" name="Text Box 12"/>
          <p:cNvSpPr txBox="1">
            <a:spLocks noChangeArrowheads="1"/>
          </p:cNvSpPr>
          <p:nvPr/>
        </p:nvSpPr>
        <p:spPr bwMode="auto">
          <a:xfrm>
            <a:off x="1371600" y="2590800"/>
            <a:ext cx="2037737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fa-IR" b="1" dirty="0" smtClean="0">
                <a:cs typeface="B Mitra" pitchFamily="2" charset="-78"/>
              </a:rPr>
              <a:t>ایجاد کمیسیون بورس </a:t>
            </a:r>
          </a:p>
          <a:p>
            <a:r>
              <a:rPr lang="fa-IR" b="1" dirty="0" smtClean="0">
                <a:cs typeface="B Mitra" pitchFamily="2" charset="-78"/>
              </a:rPr>
              <a:t>اوراق بهادار سال 1934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24" name="Freeform 34"/>
          <p:cNvSpPr>
            <a:spLocks/>
          </p:cNvSpPr>
          <p:nvPr/>
        </p:nvSpPr>
        <p:spPr bwMode="invGray">
          <a:xfrm rot="14746770" flipH="1">
            <a:off x="1036113" y="706070"/>
            <a:ext cx="1908819" cy="4175070"/>
          </a:xfrm>
          <a:custGeom>
            <a:avLst/>
            <a:gdLst>
              <a:gd name="T0" fmla="*/ 13819753 w 1824"/>
              <a:gd name="T1" fmla="*/ 2147483647 h 2648"/>
              <a:gd name="T2" fmla="*/ 64489678 w 1824"/>
              <a:gd name="T3" fmla="*/ 2147483647 h 2648"/>
              <a:gd name="T4" fmla="*/ 142799108 w 1824"/>
              <a:gd name="T5" fmla="*/ 2147483647 h 2648"/>
              <a:gd name="T6" fmla="*/ 244140030 w 1824"/>
              <a:gd name="T7" fmla="*/ 2147483647 h 2648"/>
              <a:gd name="T8" fmla="*/ 363907647 w 1824"/>
              <a:gd name="T9" fmla="*/ 1805779670 h 2648"/>
              <a:gd name="T10" fmla="*/ 495189937 w 1824"/>
              <a:gd name="T11" fmla="*/ 1484435890 h 2648"/>
              <a:gd name="T12" fmla="*/ 633383176 w 1824"/>
              <a:gd name="T13" fmla="*/ 1202904740 h 2648"/>
              <a:gd name="T14" fmla="*/ 773879349 w 1824"/>
              <a:gd name="T15" fmla="*/ 958342290 h 2648"/>
              <a:gd name="T16" fmla="*/ 912071515 w 1824"/>
              <a:gd name="T17" fmla="*/ 750749734 h 2648"/>
              <a:gd name="T18" fmla="*/ 1043354878 w 1824"/>
              <a:gd name="T19" fmla="*/ 580124686 h 2648"/>
              <a:gd name="T20" fmla="*/ 1163121422 w 1824"/>
              <a:gd name="T21" fmla="*/ 440780479 h 2648"/>
              <a:gd name="T22" fmla="*/ 1262159409 w 1824"/>
              <a:gd name="T23" fmla="*/ 335562236 h 2648"/>
              <a:gd name="T24" fmla="*/ 1340468840 w 1824"/>
              <a:gd name="T25" fmla="*/ 261624835 h 2648"/>
              <a:gd name="T26" fmla="*/ 1391139837 w 1824"/>
              <a:gd name="T27" fmla="*/ 218968275 h 2648"/>
              <a:gd name="T28" fmla="*/ 1409565460 w 1824"/>
              <a:gd name="T29" fmla="*/ 204749819 h 2648"/>
              <a:gd name="T30" fmla="*/ 1989974703 w 1824"/>
              <a:gd name="T31" fmla="*/ 79625261 h 2648"/>
              <a:gd name="T32" fmla="*/ 1805717409 w 1824"/>
              <a:gd name="T33" fmla="*/ 466374654 h 2648"/>
              <a:gd name="T34" fmla="*/ 1789594721 w 1824"/>
              <a:gd name="T35" fmla="*/ 472062513 h 2648"/>
              <a:gd name="T36" fmla="*/ 1743530666 w 1824"/>
              <a:gd name="T37" fmla="*/ 491967636 h 2648"/>
              <a:gd name="T38" fmla="*/ 1672131112 w 1824"/>
              <a:gd name="T39" fmla="*/ 526093600 h 2648"/>
              <a:gd name="T40" fmla="*/ 1577700067 w 1824"/>
              <a:gd name="T41" fmla="*/ 582968616 h 2648"/>
              <a:gd name="T42" fmla="*/ 1462539392 w 1824"/>
              <a:gd name="T43" fmla="*/ 662592684 h 2648"/>
              <a:gd name="T44" fmla="*/ 1333558963 w 1824"/>
              <a:gd name="T45" fmla="*/ 767812119 h 2648"/>
              <a:gd name="T46" fmla="*/ 1190759855 w 1824"/>
              <a:gd name="T47" fmla="*/ 904311204 h 2648"/>
              <a:gd name="T48" fmla="*/ 1041050871 w 1824"/>
              <a:gd name="T49" fmla="*/ 1074936252 h 2648"/>
              <a:gd name="T50" fmla="*/ 886736017 w 1824"/>
              <a:gd name="T51" fmla="*/ 1279686071 h 2648"/>
              <a:gd name="T52" fmla="*/ 727814221 w 1824"/>
              <a:gd name="T53" fmla="*/ 1529936379 h 2648"/>
              <a:gd name="T54" fmla="*/ 573499367 w 1824"/>
              <a:gd name="T55" fmla="*/ 1819998126 h 2648"/>
              <a:gd name="T56" fmla="*/ 426094390 w 1824"/>
              <a:gd name="T57" fmla="*/ 2147483647 h 2648"/>
              <a:gd name="T58" fmla="*/ 285598216 w 1824"/>
              <a:gd name="T59" fmla="*/ 2147483647 h 2648"/>
              <a:gd name="T60" fmla="*/ 158921796 w 1824"/>
              <a:gd name="T61" fmla="*/ 2147483647 h 2648"/>
              <a:gd name="T62" fmla="*/ 48366990 w 1824"/>
              <a:gd name="T63" fmla="*/ 2147483647 h 2648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</a:gdLst>
            <a:ahLst/>
            <a:cxnLst>
              <a:cxn ang="T64">
                <a:pos x="T0" y="T1"/>
              </a:cxn>
              <a:cxn ang="T65">
                <a:pos x="T2" y="T3"/>
              </a:cxn>
              <a:cxn ang="T66">
                <a:pos x="T4" y="T5"/>
              </a:cxn>
              <a:cxn ang="T67">
                <a:pos x="T6" y="T7"/>
              </a:cxn>
              <a:cxn ang="T68">
                <a:pos x="T8" y="T9"/>
              </a:cxn>
              <a:cxn ang="T69">
                <a:pos x="T10" y="T11"/>
              </a:cxn>
              <a:cxn ang="T70">
                <a:pos x="T12" y="T13"/>
              </a:cxn>
              <a:cxn ang="T71">
                <a:pos x="T14" y="T15"/>
              </a:cxn>
              <a:cxn ang="T72">
                <a:pos x="T16" y="T17"/>
              </a:cxn>
              <a:cxn ang="T73">
                <a:pos x="T18" y="T19"/>
              </a:cxn>
              <a:cxn ang="T74">
                <a:pos x="T20" y="T21"/>
              </a:cxn>
              <a:cxn ang="T75">
                <a:pos x="T22" y="T23"/>
              </a:cxn>
              <a:cxn ang="T76">
                <a:pos x="T24" y="T25"/>
              </a:cxn>
              <a:cxn ang="T77">
                <a:pos x="T26" y="T27"/>
              </a:cxn>
              <a:cxn ang="T78">
                <a:pos x="T28" y="T29"/>
              </a:cxn>
              <a:cxn ang="T79">
                <a:pos x="T30" y="T31"/>
              </a:cxn>
              <a:cxn ang="T80">
                <a:pos x="T32" y="T33"/>
              </a:cxn>
              <a:cxn ang="T81">
                <a:pos x="T34" y="T35"/>
              </a:cxn>
              <a:cxn ang="T82">
                <a:pos x="T36" y="T37"/>
              </a:cxn>
              <a:cxn ang="T83">
                <a:pos x="T38" y="T39"/>
              </a:cxn>
              <a:cxn ang="T84">
                <a:pos x="T40" y="T41"/>
              </a:cxn>
              <a:cxn ang="T85">
                <a:pos x="T42" y="T43"/>
              </a:cxn>
              <a:cxn ang="T86">
                <a:pos x="T44" y="T45"/>
              </a:cxn>
              <a:cxn ang="T87">
                <a:pos x="T46" y="T47"/>
              </a:cxn>
              <a:cxn ang="T88">
                <a:pos x="T48" y="T49"/>
              </a:cxn>
              <a:cxn ang="T89">
                <a:pos x="T50" y="T51"/>
              </a:cxn>
              <a:cxn ang="T90">
                <a:pos x="T52" y="T53"/>
              </a:cxn>
              <a:cxn ang="T91">
                <a:pos x="T54" y="T55"/>
              </a:cxn>
              <a:cxn ang="T92">
                <a:pos x="T56" y="T57"/>
              </a:cxn>
              <a:cxn ang="T93">
                <a:pos x="T58" y="T59"/>
              </a:cxn>
              <a:cxn ang="T94">
                <a:pos x="T60" y="T61"/>
              </a:cxn>
              <a:cxn ang="T95">
                <a:pos x="T62" y="T63"/>
              </a:cxn>
            </a:cxnLst>
            <a:rect l="0" t="0" r="r" b="b"/>
            <a:pathLst>
              <a:path w="1824" h="2648">
                <a:moveTo>
                  <a:pt x="0" y="2648"/>
                </a:moveTo>
                <a:lnTo>
                  <a:pt x="12" y="2464"/>
                </a:lnTo>
                <a:lnTo>
                  <a:pt x="32" y="2288"/>
                </a:lnTo>
                <a:lnTo>
                  <a:pt x="56" y="2120"/>
                </a:lnTo>
                <a:lnTo>
                  <a:pt x="88" y="1960"/>
                </a:lnTo>
                <a:lnTo>
                  <a:pt x="124" y="1808"/>
                </a:lnTo>
                <a:lnTo>
                  <a:pt x="166" y="1662"/>
                </a:lnTo>
                <a:lnTo>
                  <a:pt x="212" y="1524"/>
                </a:lnTo>
                <a:lnTo>
                  <a:pt x="262" y="1394"/>
                </a:lnTo>
                <a:lnTo>
                  <a:pt x="316" y="1270"/>
                </a:lnTo>
                <a:lnTo>
                  <a:pt x="372" y="1154"/>
                </a:lnTo>
                <a:lnTo>
                  <a:pt x="430" y="1044"/>
                </a:lnTo>
                <a:lnTo>
                  <a:pt x="490" y="942"/>
                </a:lnTo>
                <a:lnTo>
                  <a:pt x="550" y="846"/>
                </a:lnTo>
                <a:lnTo>
                  <a:pt x="612" y="758"/>
                </a:lnTo>
                <a:lnTo>
                  <a:pt x="672" y="674"/>
                </a:lnTo>
                <a:lnTo>
                  <a:pt x="734" y="598"/>
                </a:lnTo>
                <a:lnTo>
                  <a:pt x="792" y="528"/>
                </a:lnTo>
                <a:lnTo>
                  <a:pt x="850" y="464"/>
                </a:lnTo>
                <a:lnTo>
                  <a:pt x="906" y="408"/>
                </a:lnTo>
                <a:lnTo>
                  <a:pt x="960" y="356"/>
                </a:lnTo>
                <a:lnTo>
                  <a:pt x="1010" y="310"/>
                </a:lnTo>
                <a:lnTo>
                  <a:pt x="1056" y="270"/>
                </a:lnTo>
                <a:lnTo>
                  <a:pt x="1096" y="236"/>
                </a:lnTo>
                <a:lnTo>
                  <a:pt x="1134" y="208"/>
                </a:lnTo>
                <a:lnTo>
                  <a:pt x="1164" y="184"/>
                </a:lnTo>
                <a:lnTo>
                  <a:pt x="1190" y="166"/>
                </a:lnTo>
                <a:lnTo>
                  <a:pt x="1208" y="154"/>
                </a:lnTo>
                <a:lnTo>
                  <a:pt x="1220" y="146"/>
                </a:lnTo>
                <a:lnTo>
                  <a:pt x="1224" y="144"/>
                </a:lnTo>
                <a:lnTo>
                  <a:pt x="848" y="0"/>
                </a:lnTo>
                <a:lnTo>
                  <a:pt x="1728" y="56"/>
                </a:lnTo>
                <a:lnTo>
                  <a:pt x="1824" y="480"/>
                </a:lnTo>
                <a:lnTo>
                  <a:pt x="1568" y="328"/>
                </a:lnTo>
                <a:lnTo>
                  <a:pt x="1564" y="328"/>
                </a:lnTo>
                <a:lnTo>
                  <a:pt x="1554" y="332"/>
                </a:lnTo>
                <a:lnTo>
                  <a:pt x="1538" y="338"/>
                </a:lnTo>
                <a:lnTo>
                  <a:pt x="1514" y="346"/>
                </a:lnTo>
                <a:lnTo>
                  <a:pt x="1486" y="356"/>
                </a:lnTo>
                <a:lnTo>
                  <a:pt x="1452" y="370"/>
                </a:lnTo>
                <a:lnTo>
                  <a:pt x="1412" y="388"/>
                </a:lnTo>
                <a:lnTo>
                  <a:pt x="1370" y="410"/>
                </a:lnTo>
                <a:lnTo>
                  <a:pt x="1322" y="436"/>
                </a:lnTo>
                <a:lnTo>
                  <a:pt x="1270" y="466"/>
                </a:lnTo>
                <a:lnTo>
                  <a:pt x="1216" y="500"/>
                </a:lnTo>
                <a:lnTo>
                  <a:pt x="1158" y="540"/>
                </a:lnTo>
                <a:lnTo>
                  <a:pt x="1098" y="584"/>
                </a:lnTo>
                <a:lnTo>
                  <a:pt x="1034" y="636"/>
                </a:lnTo>
                <a:lnTo>
                  <a:pt x="970" y="692"/>
                </a:lnTo>
                <a:lnTo>
                  <a:pt x="904" y="756"/>
                </a:lnTo>
                <a:lnTo>
                  <a:pt x="836" y="824"/>
                </a:lnTo>
                <a:lnTo>
                  <a:pt x="770" y="900"/>
                </a:lnTo>
                <a:lnTo>
                  <a:pt x="700" y="984"/>
                </a:lnTo>
                <a:lnTo>
                  <a:pt x="632" y="1076"/>
                </a:lnTo>
                <a:lnTo>
                  <a:pt x="566" y="1174"/>
                </a:lnTo>
                <a:lnTo>
                  <a:pt x="498" y="1280"/>
                </a:lnTo>
                <a:lnTo>
                  <a:pt x="434" y="1394"/>
                </a:lnTo>
                <a:lnTo>
                  <a:pt x="370" y="1518"/>
                </a:lnTo>
                <a:lnTo>
                  <a:pt x="308" y="1650"/>
                </a:lnTo>
                <a:lnTo>
                  <a:pt x="248" y="1792"/>
                </a:lnTo>
                <a:lnTo>
                  <a:pt x="192" y="1944"/>
                </a:lnTo>
                <a:lnTo>
                  <a:pt x="138" y="2104"/>
                </a:lnTo>
                <a:lnTo>
                  <a:pt x="88" y="2274"/>
                </a:lnTo>
                <a:lnTo>
                  <a:pt x="42" y="2456"/>
                </a:lnTo>
                <a:lnTo>
                  <a:pt x="0" y="2648"/>
                </a:lnTo>
                <a:close/>
              </a:path>
            </a:pathLst>
          </a:custGeom>
          <a:gradFill rotWithShape="1">
            <a:gsLst>
              <a:gs pos="0">
                <a:srgbClr val="D11364"/>
              </a:gs>
              <a:gs pos="100000">
                <a:srgbClr val="61092E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reeform 3"/>
          <p:cNvSpPr>
            <a:spLocks noEditPoints="1"/>
          </p:cNvSpPr>
          <p:nvPr/>
        </p:nvSpPr>
        <p:spPr bwMode="gray">
          <a:xfrm rot="-1358056">
            <a:off x="1160463" y="2690813"/>
            <a:ext cx="6853237" cy="2803525"/>
          </a:xfrm>
          <a:custGeom>
            <a:avLst/>
            <a:gdLst>
              <a:gd name="T0" fmla="*/ 1692 w 4040"/>
              <a:gd name="T1" fmla="*/ 12 h 1888"/>
              <a:gd name="T2" fmla="*/ 1234 w 4040"/>
              <a:gd name="T3" fmla="*/ 74 h 1888"/>
              <a:gd name="T4" fmla="*/ 828 w 4040"/>
              <a:gd name="T5" fmla="*/ 182 h 1888"/>
              <a:gd name="T6" fmla="*/ 486 w 4040"/>
              <a:gd name="T7" fmla="*/ 330 h 1888"/>
              <a:gd name="T8" fmla="*/ 226 w 4040"/>
              <a:gd name="T9" fmla="*/ 510 h 1888"/>
              <a:gd name="T10" fmla="*/ 58 w 4040"/>
              <a:gd name="T11" fmla="*/ 718 h 1888"/>
              <a:gd name="T12" fmla="*/ 0 w 4040"/>
              <a:gd name="T13" fmla="*/ 944 h 1888"/>
              <a:gd name="T14" fmla="*/ 58 w 4040"/>
              <a:gd name="T15" fmla="*/ 1170 h 1888"/>
              <a:gd name="T16" fmla="*/ 226 w 4040"/>
              <a:gd name="T17" fmla="*/ 1378 h 1888"/>
              <a:gd name="T18" fmla="*/ 486 w 4040"/>
              <a:gd name="T19" fmla="*/ 1558 h 1888"/>
              <a:gd name="T20" fmla="*/ 828 w 4040"/>
              <a:gd name="T21" fmla="*/ 1706 h 1888"/>
              <a:gd name="T22" fmla="*/ 1234 w 4040"/>
              <a:gd name="T23" fmla="*/ 1814 h 1888"/>
              <a:gd name="T24" fmla="*/ 1692 w 4040"/>
              <a:gd name="T25" fmla="*/ 1876 h 1888"/>
              <a:gd name="T26" fmla="*/ 2186 w 4040"/>
              <a:gd name="T27" fmla="*/ 1884 h 1888"/>
              <a:gd name="T28" fmla="*/ 2658 w 4040"/>
              <a:gd name="T29" fmla="*/ 1840 h 1888"/>
              <a:gd name="T30" fmla="*/ 3084 w 4040"/>
              <a:gd name="T31" fmla="*/ 1746 h 1888"/>
              <a:gd name="T32" fmla="*/ 3448 w 4040"/>
              <a:gd name="T33" fmla="*/ 1612 h 1888"/>
              <a:gd name="T34" fmla="*/ 3738 w 4040"/>
              <a:gd name="T35" fmla="*/ 1442 h 1888"/>
              <a:gd name="T36" fmla="*/ 3938 w 4040"/>
              <a:gd name="T37" fmla="*/ 1242 h 1888"/>
              <a:gd name="T38" fmla="*/ 4034 w 4040"/>
              <a:gd name="T39" fmla="*/ 1022 h 1888"/>
              <a:gd name="T40" fmla="*/ 4014 w 4040"/>
              <a:gd name="T41" fmla="*/ 790 h 1888"/>
              <a:gd name="T42" fmla="*/ 3882 w 4040"/>
              <a:gd name="T43" fmla="*/ 576 h 1888"/>
              <a:gd name="T44" fmla="*/ 3650 w 4040"/>
              <a:gd name="T45" fmla="*/ 386 h 1888"/>
              <a:gd name="T46" fmla="*/ 3334 w 4040"/>
              <a:gd name="T47" fmla="*/ 228 h 1888"/>
              <a:gd name="T48" fmla="*/ 2948 w 4040"/>
              <a:gd name="T49" fmla="*/ 106 h 1888"/>
              <a:gd name="T50" fmla="*/ 2506 w 4040"/>
              <a:gd name="T51" fmla="*/ 28 h 1888"/>
              <a:gd name="T52" fmla="*/ 2020 w 4040"/>
              <a:gd name="T53" fmla="*/ 0 h 1888"/>
              <a:gd name="T54" fmla="*/ 1606 w 4040"/>
              <a:gd name="T55" fmla="*/ 1736 h 1888"/>
              <a:gd name="T56" fmla="*/ 1164 w 4040"/>
              <a:gd name="T57" fmla="*/ 1678 h 1888"/>
              <a:gd name="T58" fmla="*/ 776 w 4040"/>
              <a:gd name="T59" fmla="*/ 1576 h 1888"/>
              <a:gd name="T60" fmla="*/ 458 w 4040"/>
              <a:gd name="T61" fmla="*/ 1436 h 1888"/>
              <a:gd name="T62" fmla="*/ 224 w 4040"/>
              <a:gd name="T63" fmla="*/ 1266 h 1888"/>
              <a:gd name="T64" fmla="*/ 88 w 4040"/>
              <a:gd name="T65" fmla="*/ 1074 h 1888"/>
              <a:gd name="T66" fmla="*/ 68 w 4040"/>
              <a:gd name="T67" fmla="*/ 864 h 1888"/>
              <a:gd name="T68" fmla="*/ 166 w 4040"/>
              <a:gd name="T69" fmla="*/ 664 h 1888"/>
              <a:gd name="T70" fmla="*/ 370 w 4040"/>
              <a:gd name="T71" fmla="*/ 486 h 1888"/>
              <a:gd name="T72" fmla="*/ 662 w 4040"/>
              <a:gd name="T73" fmla="*/ 336 h 1888"/>
              <a:gd name="T74" fmla="*/ 1028 w 4040"/>
              <a:gd name="T75" fmla="*/ 222 h 1888"/>
              <a:gd name="T76" fmla="*/ 1454 w 4040"/>
              <a:gd name="T77" fmla="*/ 148 h 1888"/>
              <a:gd name="T78" fmla="*/ 1922 w 4040"/>
              <a:gd name="T79" fmla="*/ 120 h 1888"/>
              <a:gd name="T80" fmla="*/ 2392 w 4040"/>
              <a:gd name="T81" fmla="*/ 148 h 1888"/>
              <a:gd name="T82" fmla="*/ 2818 w 4040"/>
              <a:gd name="T83" fmla="*/ 222 h 1888"/>
              <a:gd name="T84" fmla="*/ 3184 w 4040"/>
              <a:gd name="T85" fmla="*/ 336 h 1888"/>
              <a:gd name="T86" fmla="*/ 3476 w 4040"/>
              <a:gd name="T87" fmla="*/ 486 h 1888"/>
              <a:gd name="T88" fmla="*/ 3680 w 4040"/>
              <a:gd name="T89" fmla="*/ 664 h 1888"/>
              <a:gd name="T90" fmla="*/ 3778 w 4040"/>
              <a:gd name="T91" fmla="*/ 864 h 1888"/>
              <a:gd name="T92" fmla="*/ 3758 w 4040"/>
              <a:gd name="T93" fmla="*/ 1074 h 1888"/>
              <a:gd name="T94" fmla="*/ 3622 w 4040"/>
              <a:gd name="T95" fmla="*/ 1266 h 1888"/>
              <a:gd name="T96" fmla="*/ 3388 w 4040"/>
              <a:gd name="T97" fmla="*/ 1436 h 1888"/>
              <a:gd name="T98" fmla="*/ 3070 w 4040"/>
              <a:gd name="T99" fmla="*/ 1576 h 1888"/>
              <a:gd name="T100" fmla="*/ 2682 w 4040"/>
              <a:gd name="T101" fmla="*/ 1678 h 1888"/>
              <a:gd name="T102" fmla="*/ 2240 w 4040"/>
              <a:gd name="T103" fmla="*/ 1736 h 1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9412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7C16B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zh-CN" altLang="en-US" b="1">
              <a:latin typeface="Arial" charset="0"/>
              <a:cs typeface="B Mitra" pitchFamily="2" charset="-78"/>
            </a:endParaRPr>
          </a:p>
        </p:txBody>
      </p:sp>
      <p:sp>
        <p:nvSpPr>
          <p:cNvPr id="3" name="Oval 18"/>
          <p:cNvSpPr>
            <a:spLocks noChangeArrowheads="1"/>
          </p:cNvSpPr>
          <p:nvPr/>
        </p:nvSpPr>
        <p:spPr bwMode="ltGray">
          <a:xfrm rot="-1543677">
            <a:off x="4495800" y="2667000"/>
            <a:ext cx="1066800" cy="304800"/>
          </a:xfrm>
          <a:prstGeom prst="ellipse">
            <a:avLst/>
          </a:prstGeom>
          <a:solidFill>
            <a:srgbClr val="020A53">
              <a:alpha val="7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" name="Oval 19"/>
          <p:cNvSpPr>
            <a:spLocks noChangeArrowheads="1"/>
          </p:cNvSpPr>
          <p:nvPr/>
        </p:nvSpPr>
        <p:spPr bwMode="ltGray">
          <a:xfrm rot="-1543677">
            <a:off x="7391400" y="2895600"/>
            <a:ext cx="1066800" cy="304800"/>
          </a:xfrm>
          <a:prstGeom prst="ellipse">
            <a:avLst/>
          </a:prstGeom>
          <a:solidFill>
            <a:srgbClr val="020A53">
              <a:alpha val="7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5" name="Oval 20"/>
          <p:cNvSpPr>
            <a:spLocks noChangeArrowheads="1"/>
          </p:cNvSpPr>
          <p:nvPr/>
        </p:nvSpPr>
        <p:spPr bwMode="ltGray">
          <a:xfrm rot="-1543677">
            <a:off x="2895600" y="5867400"/>
            <a:ext cx="1066800" cy="304800"/>
          </a:xfrm>
          <a:prstGeom prst="ellipse">
            <a:avLst/>
          </a:prstGeom>
          <a:solidFill>
            <a:srgbClr val="020A53">
              <a:alpha val="7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6" name="Oval 21"/>
          <p:cNvSpPr>
            <a:spLocks noChangeArrowheads="1"/>
          </p:cNvSpPr>
          <p:nvPr/>
        </p:nvSpPr>
        <p:spPr bwMode="ltGray">
          <a:xfrm rot="-1543677">
            <a:off x="5638800" y="5257800"/>
            <a:ext cx="1066800" cy="304800"/>
          </a:xfrm>
          <a:prstGeom prst="ellipse">
            <a:avLst/>
          </a:prstGeom>
          <a:solidFill>
            <a:srgbClr val="020A53">
              <a:alpha val="7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7" name="Oval 22"/>
          <p:cNvSpPr>
            <a:spLocks noChangeArrowheads="1"/>
          </p:cNvSpPr>
          <p:nvPr/>
        </p:nvSpPr>
        <p:spPr bwMode="ltGray">
          <a:xfrm rot="-1543677">
            <a:off x="1981200" y="4191000"/>
            <a:ext cx="1066800" cy="304800"/>
          </a:xfrm>
          <a:prstGeom prst="ellipse">
            <a:avLst/>
          </a:prstGeom>
          <a:solidFill>
            <a:srgbClr val="020A53">
              <a:alpha val="7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9" name="Oval 4"/>
          <p:cNvSpPr>
            <a:spLocks noChangeArrowheads="1"/>
          </p:cNvSpPr>
          <p:nvPr/>
        </p:nvSpPr>
        <p:spPr bwMode="gray">
          <a:xfrm>
            <a:off x="3892550" y="18288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rgbClr val="001D3A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0" name="Oval 5"/>
          <p:cNvSpPr>
            <a:spLocks noChangeArrowheads="1"/>
          </p:cNvSpPr>
          <p:nvPr/>
        </p:nvSpPr>
        <p:spPr bwMode="gray">
          <a:xfrm>
            <a:off x="1371600" y="33528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31373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rgbClr val="001D3A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1" name="Oval 6"/>
          <p:cNvSpPr>
            <a:spLocks noChangeArrowheads="1"/>
          </p:cNvSpPr>
          <p:nvPr/>
        </p:nvSpPr>
        <p:spPr bwMode="gray">
          <a:xfrm>
            <a:off x="2260600" y="5049838"/>
            <a:ext cx="1282700" cy="1274762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35686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rgbClr val="001D3A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2" name="Oval 7"/>
          <p:cNvSpPr>
            <a:spLocks noChangeArrowheads="1"/>
          </p:cNvSpPr>
          <p:nvPr/>
        </p:nvSpPr>
        <p:spPr bwMode="gray">
          <a:xfrm>
            <a:off x="5035550" y="4419600"/>
            <a:ext cx="1284288" cy="1274763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2353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rgbClr val="001D3A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3" name="Oval 8"/>
          <p:cNvSpPr>
            <a:spLocks noChangeArrowheads="1"/>
          </p:cNvSpPr>
          <p:nvPr/>
        </p:nvSpPr>
        <p:spPr bwMode="gray">
          <a:xfrm>
            <a:off x="6864350" y="2057400"/>
            <a:ext cx="1212850" cy="1274763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7251" dir="11367739" kx="-3284103" algn="br" rotWithShape="0">
                    <a:srgbClr val="001D3A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4" name="Text Box 9"/>
          <p:cNvSpPr txBox="1">
            <a:spLocks noChangeArrowheads="1"/>
          </p:cNvSpPr>
          <p:nvPr/>
        </p:nvSpPr>
        <p:spPr bwMode="gray">
          <a:xfrm>
            <a:off x="1524000" y="3657600"/>
            <a:ext cx="109517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fa-IR" b="1" dirty="0" smtClean="0">
                <a:cs typeface="B Mitra" pitchFamily="2" charset="-78"/>
              </a:rPr>
              <a:t>تحلیل‌گران </a:t>
            </a:r>
          </a:p>
          <a:p>
            <a:pPr eaLnBrk="0" hangingPunct="0"/>
            <a:r>
              <a:rPr lang="fa-IR" b="1" dirty="0" smtClean="0">
                <a:cs typeface="B Mitra" pitchFamily="2" charset="-78"/>
              </a:rPr>
              <a:t>اوراق بهادار</a:t>
            </a:r>
            <a:endParaRPr lang="en-US" altLang="zh-CN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" name="Text Box 10"/>
          <p:cNvSpPr txBox="1">
            <a:spLocks noChangeArrowheads="1"/>
          </p:cNvSpPr>
          <p:nvPr/>
        </p:nvSpPr>
        <p:spPr bwMode="gray">
          <a:xfrm>
            <a:off x="4197350" y="2286000"/>
            <a:ext cx="104387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fa-IR" b="1" dirty="0" smtClean="0">
                <a:cs typeface="B Mitra" pitchFamily="2" charset="-78"/>
              </a:rPr>
              <a:t>حسابرسان</a:t>
            </a:r>
            <a:endParaRPr lang="en-US" altLang="zh-CN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16" name="Text Box 11"/>
          <p:cNvSpPr txBox="1">
            <a:spLocks noChangeArrowheads="1"/>
          </p:cNvSpPr>
          <p:nvPr/>
        </p:nvSpPr>
        <p:spPr bwMode="gray">
          <a:xfrm>
            <a:off x="6934200" y="2438400"/>
            <a:ext cx="1418978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fa-IR" b="1" dirty="0" smtClean="0">
                <a:cs typeface="B Mitra" pitchFamily="2" charset="-78"/>
              </a:rPr>
              <a:t>موسسات تعیین</a:t>
            </a:r>
          </a:p>
          <a:p>
            <a:pPr eaLnBrk="0" hangingPunct="0"/>
            <a:r>
              <a:rPr lang="fa-IR" b="1" dirty="0" smtClean="0">
                <a:cs typeface="B Mitra" pitchFamily="2" charset="-78"/>
              </a:rPr>
              <a:t> رتبه اعتباری</a:t>
            </a:r>
            <a:endParaRPr lang="en-US" altLang="zh-CN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17" name="Text Box 12"/>
          <p:cNvSpPr txBox="1">
            <a:spLocks noChangeArrowheads="1"/>
          </p:cNvSpPr>
          <p:nvPr/>
        </p:nvSpPr>
        <p:spPr bwMode="gray">
          <a:xfrm>
            <a:off x="5334000" y="4800600"/>
            <a:ext cx="90922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fa-IR" altLang="zh-CN" b="1" dirty="0" smtClean="0">
                <a:latin typeface="Verdana" pitchFamily="34" charset="0"/>
                <a:ea typeface="SimSun" pitchFamily="2" charset="-122"/>
                <a:cs typeface="B Mitra" pitchFamily="2" charset="-78"/>
              </a:rPr>
              <a:t>وکلا و</a:t>
            </a:r>
          </a:p>
          <a:p>
            <a:pPr eaLnBrk="0" hangingPunct="0"/>
            <a:r>
              <a:rPr lang="fa-IR" altLang="zh-CN" b="1" dirty="0" smtClean="0">
                <a:latin typeface="Verdana" pitchFamily="34" charset="0"/>
                <a:ea typeface="SimSun" pitchFamily="2" charset="-122"/>
                <a:cs typeface="B Mitra" pitchFamily="2" charset="-78"/>
              </a:rPr>
              <a:t> مشاوران</a:t>
            </a:r>
            <a:endParaRPr lang="en-US" altLang="zh-CN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18" name="Text Box 13"/>
          <p:cNvSpPr txBox="1">
            <a:spLocks noChangeArrowheads="1"/>
          </p:cNvSpPr>
          <p:nvPr/>
        </p:nvSpPr>
        <p:spPr bwMode="gray">
          <a:xfrm>
            <a:off x="2519363" y="5486400"/>
            <a:ext cx="970137" cy="3836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fa-IR" b="1" dirty="0" smtClean="0">
                <a:cs typeface="B Mitra" pitchFamily="2" charset="-78"/>
              </a:rPr>
              <a:t>بانک‌داران</a:t>
            </a:r>
            <a:endParaRPr lang="en-US" altLang="zh-CN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19" name="Text Box 14"/>
          <p:cNvSpPr txBox="1">
            <a:spLocks noChangeArrowheads="1"/>
          </p:cNvSpPr>
          <p:nvPr/>
        </p:nvSpPr>
        <p:spPr bwMode="black">
          <a:xfrm>
            <a:off x="3429000" y="3657600"/>
            <a:ext cx="25908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fa-IR" sz="3600" b="1" dirty="0" smtClean="0">
                <a:solidFill>
                  <a:srgbClr val="FFFF00"/>
                </a:solidFill>
                <a:cs typeface="B Yagut" pitchFamily="2" charset="-78"/>
              </a:rPr>
              <a:t>خط نگهداران</a:t>
            </a:r>
            <a:endParaRPr lang="en-US" altLang="zh-CN" sz="3600" b="1" dirty="0">
              <a:solidFill>
                <a:srgbClr val="FFFF00"/>
              </a:solidFill>
              <a:ea typeface="SimSun" pitchFamily="2" charset="-122"/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sz="3600" dirty="0" smtClean="0">
                <a:cs typeface="B Yagut" pitchFamily="2" charset="-78"/>
              </a:rPr>
              <a:t>راهبری شرکتی در آمریکا</a:t>
            </a:r>
            <a:endParaRPr lang="en-US" altLang="zh-CN" sz="2000" dirty="0" smtClean="0">
              <a:ea typeface="SimSun" pitchFamily="2" charset="-122"/>
              <a:cs typeface="B Yagut" pitchFamily="2" charset="-78"/>
            </a:endParaRPr>
          </a:p>
        </p:txBody>
      </p:sp>
      <p:sp>
        <p:nvSpPr>
          <p:cNvPr id="46083" name="AutoShape 3"/>
          <p:cNvSpPr>
            <a:spLocks noChangeArrowheads="1"/>
          </p:cNvSpPr>
          <p:nvPr/>
        </p:nvSpPr>
        <p:spPr bwMode="gray">
          <a:xfrm>
            <a:off x="2916238" y="3078163"/>
            <a:ext cx="504825" cy="576262"/>
          </a:xfrm>
          <a:prstGeom prst="chevron">
            <a:avLst>
              <a:gd name="adj" fmla="val 52514"/>
            </a:avLst>
          </a:prstGeom>
          <a:gradFill rotWithShape="1">
            <a:gsLst>
              <a:gs pos="0">
                <a:schemeClr val="accent1">
                  <a:gamma/>
                  <a:tint val="42353"/>
                  <a:invGamma/>
                </a:schemeClr>
              </a:gs>
              <a:gs pos="100000">
                <a:schemeClr val="accent1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46084" name="AutoShape 4"/>
          <p:cNvSpPr>
            <a:spLocks noChangeArrowheads="1"/>
          </p:cNvSpPr>
          <p:nvPr/>
        </p:nvSpPr>
        <p:spPr bwMode="gray">
          <a:xfrm>
            <a:off x="5651500" y="3078163"/>
            <a:ext cx="504825" cy="576262"/>
          </a:xfrm>
          <a:prstGeom prst="chevron">
            <a:avLst>
              <a:gd name="adj" fmla="val 52514"/>
            </a:avLst>
          </a:prstGeom>
          <a:gradFill rotWithShape="1">
            <a:gsLst>
              <a:gs pos="0">
                <a:schemeClr val="hlink">
                  <a:gamma/>
                  <a:tint val="42353"/>
                  <a:invGamma/>
                </a:schemeClr>
              </a:gs>
              <a:gs pos="100000">
                <a:schemeClr val="hlink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46085" name="Oval 5"/>
          <p:cNvSpPr>
            <a:spLocks noChangeArrowheads="1"/>
          </p:cNvSpPr>
          <p:nvPr/>
        </p:nvSpPr>
        <p:spPr bwMode="gray">
          <a:xfrm>
            <a:off x="6227763" y="2286000"/>
            <a:ext cx="2160587" cy="2160588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46086" name="Oval 6"/>
          <p:cNvSpPr>
            <a:spLocks noChangeArrowheads="1"/>
          </p:cNvSpPr>
          <p:nvPr/>
        </p:nvSpPr>
        <p:spPr bwMode="gray">
          <a:xfrm>
            <a:off x="6227763" y="3106618"/>
            <a:ext cx="259766" cy="519351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6087" name="Oval 7"/>
          <p:cNvSpPr>
            <a:spLocks noChangeArrowheads="1"/>
          </p:cNvSpPr>
          <p:nvPr/>
        </p:nvSpPr>
        <p:spPr bwMode="gray">
          <a:xfrm>
            <a:off x="6369050" y="2427288"/>
            <a:ext cx="1878013" cy="1878012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46088" name="Oval 8"/>
          <p:cNvSpPr>
            <a:spLocks noChangeArrowheads="1"/>
          </p:cNvSpPr>
          <p:nvPr/>
        </p:nvSpPr>
        <p:spPr bwMode="gray">
          <a:xfrm>
            <a:off x="6400800" y="2438400"/>
            <a:ext cx="1878013" cy="1878013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2297" name="Oval 9"/>
          <p:cNvSpPr>
            <a:spLocks noChangeArrowheads="1"/>
          </p:cNvSpPr>
          <p:nvPr/>
        </p:nvSpPr>
        <p:spPr bwMode="gray">
          <a:xfrm>
            <a:off x="6400800" y="3124200"/>
            <a:ext cx="1690688" cy="432792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 sz="1400">
              <a:ea typeface="SimSun" pitchFamily="2" charset="-122"/>
            </a:endParaRPr>
          </a:p>
        </p:txBody>
      </p:sp>
      <p:sp>
        <p:nvSpPr>
          <p:cNvPr id="46090" name="Oval 10"/>
          <p:cNvSpPr>
            <a:spLocks noChangeArrowheads="1"/>
          </p:cNvSpPr>
          <p:nvPr/>
        </p:nvSpPr>
        <p:spPr bwMode="gray">
          <a:xfrm>
            <a:off x="755650" y="2279650"/>
            <a:ext cx="2160588" cy="2160588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tint val="0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46091" name="Oval 11"/>
          <p:cNvSpPr>
            <a:spLocks noChangeArrowheads="1"/>
          </p:cNvSpPr>
          <p:nvPr/>
        </p:nvSpPr>
        <p:spPr bwMode="gray">
          <a:xfrm>
            <a:off x="755650" y="2279650"/>
            <a:ext cx="2160588" cy="2160588"/>
          </a:xfrm>
          <a:prstGeom prst="ellipse">
            <a:avLst/>
          </a:prstGeom>
          <a:gradFill rotWithShape="1">
            <a:gsLst>
              <a:gs pos="0">
                <a:schemeClr val="folHlink">
                  <a:alpha val="32001"/>
                </a:schemeClr>
              </a:gs>
              <a:gs pos="100000">
                <a:schemeClr val="folHlink">
                  <a:gamma/>
                  <a:shade val="0"/>
                  <a:invGamma/>
                  <a:alpha val="89999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46092" name="Oval 12"/>
          <p:cNvSpPr>
            <a:spLocks noChangeArrowheads="1"/>
          </p:cNvSpPr>
          <p:nvPr/>
        </p:nvSpPr>
        <p:spPr bwMode="gray">
          <a:xfrm>
            <a:off x="896938" y="2420938"/>
            <a:ext cx="1878012" cy="1878012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54118"/>
                  <a:invGamma/>
                </a:schemeClr>
              </a:gs>
              <a:gs pos="50000">
                <a:schemeClr val="folHlink"/>
              </a:gs>
              <a:gs pos="100000">
                <a:schemeClr val="fol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46093" name="Oval 13"/>
          <p:cNvSpPr>
            <a:spLocks noChangeArrowheads="1"/>
          </p:cNvSpPr>
          <p:nvPr/>
        </p:nvSpPr>
        <p:spPr bwMode="gray">
          <a:xfrm>
            <a:off x="898525" y="2424113"/>
            <a:ext cx="1878013" cy="1878012"/>
          </a:xfrm>
          <a:prstGeom prst="ellipse">
            <a:avLst/>
          </a:prstGeom>
          <a:gradFill rotWithShape="1">
            <a:gsLst>
              <a:gs pos="0">
                <a:schemeClr val="folHlink">
                  <a:gamma/>
                  <a:shade val="63529"/>
                  <a:invGamma/>
                </a:schemeClr>
              </a:gs>
              <a:gs pos="100000">
                <a:schemeClr val="fol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2302" name="Oval 14"/>
          <p:cNvSpPr>
            <a:spLocks noChangeArrowheads="1"/>
          </p:cNvSpPr>
          <p:nvPr/>
        </p:nvSpPr>
        <p:spPr bwMode="gray">
          <a:xfrm>
            <a:off x="990600" y="2514600"/>
            <a:ext cx="1690688" cy="1690688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grpSp>
        <p:nvGrpSpPr>
          <p:cNvPr id="12303" name="Group 15"/>
          <p:cNvGrpSpPr>
            <a:grpSpLocks/>
          </p:cNvGrpSpPr>
          <p:nvPr/>
        </p:nvGrpSpPr>
        <p:grpSpPr bwMode="auto">
          <a:xfrm>
            <a:off x="1017588" y="2540000"/>
            <a:ext cx="1636712" cy="1636713"/>
            <a:chOff x="4166" y="1706"/>
            <a:chExt cx="1252" cy="1252"/>
          </a:xfrm>
        </p:grpSpPr>
        <p:sp>
          <p:nvSpPr>
            <p:cNvPr id="12325" name="Oval 16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  <p:sp>
          <p:nvSpPr>
            <p:cNvPr id="12326" name="Oval 17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  <p:sp>
          <p:nvSpPr>
            <p:cNvPr id="12327" name="Oval 18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  <p:sp>
          <p:nvSpPr>
            <p:cNvPr id="12328" name="Oval 19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</p:grpSp>
      <p:sp>
        <p:nvSpPr>
          <p:cNvPr id="46100" name="Oval 20"/>
          <p:cNvSpPr>
            <a:spLocks noChangeArrowheads="1"/>
          </p:cNvSpPr>
          <p:nvPr/>
        </p:nvSpPr>
        <p:spPr bwMode="gray">
          <a:xfrm>
            <a:off x="3492500" y="2286000"/>
            <a:ext cx="2160588" cy="2160588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tint val="0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46101" name="Oval 21"/>
          <p:cNvSpPr>
            <a:spLocks noChangeArrowheads="1"/>
          </p:cNvSpPr>
          <p:nvPr/>
        </p:nvSpPr>
        <p:spPr bwMode="gray">
          <a:xfrm>
            <a:off x="3492500" y="2286000"/>
            <a:ext cx="2160588" cy="2160588"/>
          </a:xfrm>
          <a:prstGeom prst="ellipse">
            <a:avLst/>
          </a:prstGeom>
          <a:gradFill rotWithShape="1">
            <a:gsLst>
              <a:gs pos="0">
                <a:schemeClr val="accent1">
                  <a:alpha val="32001"/>
                </a:schemeClr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46102" name="Oval 22"/>
          <p:cNvSpPr>
            <a:spLocks noChangeArrowheads="1"/>
          </p:cNvSpPr>
          <p:nvPr/>
        </p:nvSpPr>
        <p:spPr bwMode="gray">
          <a:xfrm>
            <a:off x="3633788" y="2427288"/>
            <a:ext cx="1878012" cy="1878012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54118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46103" name="Oval 23"/>
          <p:cNvSpPr>
            <a:spLocks noChangeArrowheads="1"/>
          </p:cNvSpPr>
          <p:nvPr/>
        </p:nvSpPr>
        <p:spPr bwMode="gray">
          <a:xfrm>
            <a:off x="3635375" y="2430463"/>
            <a:ext cx="1878013" cy="1878012"/>
          </a:xfrm>
          <a:prstGeom prst="ellipse">
            <a:avLst/>
          </a:prstGeom>
          <a:gradFill rotWithShape="1">
            <a:gsLst>
              <a:gs pos="0">
                <a:schemeClr val="accent1">
                  <a:gamma/>
                  <a:shade val="63529"/>
                  <a:invGamma/>
                </a:schemeClr>
              </a:gs>
              <a:gs pos="100000">
                <a:schemeClr val="accent1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2308" name="Oval 24"/>
          <p:cNvSpPr>
            <a:spLocks noChangeArrowheads="1"/>
          </p:cNvSpPr>
          <p:nvPr/>
        </p:nvSpPr>
        <p:spPr bwMode="gray">
          <a:xfrm>
            <a:off x="3727450" y="2520950"/>
            <a:ext cx="1690688" cy="1690688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endParaRPr lang="zh-CN" altLang="en-US">
              <a:ea typeface="SimSun" pitchFamily="2" charset="-122"/>
            </a:endParaRPr>
          </a:p>
        </p:txBody>
      </p:sp>
      <p:grpSp>
        <p:nvGrpSpPr>
          <p:cNvPr id="12309" name="Group 25"/>
          <p:cNvGrpSpPr>
            <a:grpSpLocks/>
          </p:cNvGrpSpPr>
          <p:nvPr/>
        </p:nvGrpSpPr>
        <p:grpSpPr bwMode="auto">
          <a:xfrm>
            <a:off x="3754438" y="2540000"/>
            <a:ext cx="1636712" cy="1636713"/>
            <a:chOff x="4166" y="1706"/>
            <a:chExt cx="1252" cy="1252"/>
          </a:xfrm>
        </p:grpSpPr>
        <p:sp>
          <p:nvSpPr>
            <p:cNvPr id="12321" name="Oval 26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  <p:sp>
          <p:nvSpPr>
            <p:cNvPr id="12322" name="Oval 27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  <p:sp>
          <p:nvSpPr>
            <p:cNvPr id="12323" name="Oval 28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  <p:sp>
          <p:nvSpPr>
            <p:cNvPr id="12324" name="Oval 29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</p:grpSp>
      <p:grpSp>
        <p:nvGrpSpPr>
          <p:cNvPr id="12310" name="Group 30"/>
          <p:cNvGrpSpPr>
            <a:grpSpLocks/>
          </p:cNvGrpSpPr>
          <p:nvPr/>
        </p:nvGrpSpPr>
        <p:grpSpPr bwMode="auto">
          <a:xfrm>
            <a:off x="6500813" y="2540000"/>
            <a:ext cx="1636712" cy="1636713"/>
            <a:chOff x="4166" y="1706"/>
            <a:chExt cx="1252" cy="1252"/>
          </a:xfrm>
        </p:grpSpPr>
        <p:sp>
          <p:nvSpPr>
            <p:cNvPr id="12317" name="Oval 31"/>
            <p:cNvSpPr>
              <a:spLocks noChangeArrowheads="1"/>
            </p:cNvSpPr>
            <p:nvPr/>
          </p:nvSpPr>
          <p:spPr bwMode="gray">
            <a:xfrm>
              <a:off x="4166" y="1706"/>
              <a:ext cx="1252" cy="125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  <p:sp>
          <p:nvSpPr>
            <p:cNvPr id="12318" name="Oval 32"/>
            <p:cNvSpPr>
              <a:spLocks noChangeArrowheads="1"/>
            </p:cNvSpPr>
            <p:nvPr/>
          </p:nvSpPr>
          <p:spPr bwMode="gray">
            <a:xfrm>
              <a:off x="4182" y="1713"/>
              <a:ext cx="1222" cy="122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  <p:sp>
          <p:nvSpPr>
            <p:cNvPr id="12319" name="Oval 33"/>
            <p:cNvSpPr>
              <a:spLocks noChangeArrowheads="1"/>
            </p:cNvSpPr>
            <p:nvPr/>
          </p:nvSpPr>
          <p:spPr bwMode="gray">
            <a:xfrm>
              <a:off x="4195" y="1725"/>
              <a:ext cx="1162" cy="1141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  <p:sp>
          <p:nvSpPr>
            <p:cNvPr id="12320" name="Oval 34"/>
            <p:cNvSpPr>
              <a:spLocks noChangeArrowheads="1"/>
            </p:cNvSpPr>
            <p:nvPr/>
          </p:nvSpPr>
          <p:spPr bwMode="gray">
            <a:xfrm>
              <a:off x="4263" y="1757"/>
              <a:ext cx="1033" cy="92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</a:endParaRPr>
            </a:p>
          </p:txBody>
        </p:sp>
      </p:grpSp>
      <p:sp>
        <p:nvSpPr>
          <p:cNvPr id="46115" name="AutoShape 35"/>
          <p:cNvSpPr>
            <a:spLocks noChangeArrowheads="1"/>
          </p:cNvSpPr>
          <p:nvPr/>
        </p:nvSpPr>
        <p:spPr bwMode="auto">
          <a:xfrm>
            <a:off x="804863" y="4818063"/>
            <a:ext cx="2057400" cy="51593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fa-IR" b="1" dirty="0" smtClean="0">
                <a:cs typeface="B Mitra" pitchFamily="2" charset="-78"/>
              </a:rPr>
              <a:t>سرمایه‌داری کارآفرینانه</a:t>
            </a:r>
            <a:endParaRPr lang="en-US" altLang="zh-CN" b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宋体" charset="-122"/>
              <a:cs typeface="B Mitra" pitchFamily="2" charset="-78"/>
            </a:endParaRPr>
          </a:p>
        </p:txBody>
      </p:sp>
      <p:sp>
        <p:nvSpPr>
          <p:cNvPr id="46116" name="AutoShape 36"/>
          <p:cNvSpPr>
            <a:spLocks noChangeArrowheads="1"/>
          </p:cNvSpPr>
          <p:nvPr/>
        </p:nvSpPr>
        <p:spPr bwMode="auto">
          <a:xfrm>
            <a:off x="3538538" y="4818063"/>
            <a:ext cx="2057400" cy="51593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fa-IR" b="1" dirty="0" smtClean="0">
                <a:cs typeface="B Mitra" pitchFamily="2" charset="-78"/>
              </a:rPr>
              <a:t>سرمایه‌داری مدیریتی</a:t>
            </a:r>
            <a:endParaRPr lang="en-US" altLang="zh-CN" b="1" dirty="0">
              <a:effectLst>
                <a:outerShdw blurRad="38100" dist="38100" dir="2700000" algn="tl">
                  <a:srgbClr val="000000"/>
                </a:outerShdw>
              </a:effectLst>
              <a:latin typeface="Verdana" pitchFamily="34" charset="0"/>
              <a:ea typeface="宋体" charset="-122"/>
              <a:cs typeface="B Mitra" pitchFamily="2" charset="-78"/>
            </a:endParaRPr>
          </a:p>
        </p:txBody>
      </p:sp>
      <p:sp>
        <p:nvSpPr>
          <p:cNvPr id="46117" name="AutoShape 37"/>
          <p:cNvSpPr>
            <a:spLocks noChangeArrowheads="1"/>
          </p:cNvSpPr>
          <p:nvPr/>
        </p:nvSpPr>
        <p:spPr bwMode="auto">
          <a:xfrm>
            <a:off x="6291262" y="4818063"/>
            <a:ext cx="2547937" cy="1049337"/>
          </a:xfrm>
          <a:prstGeom prst="roundRect">
            <a:avLst>
              <a:gd name="adj" fmla="val 50000"/>
            </a:avLst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gradFill rotWithShape="1">
                  <a:gsLst>
                    <a:gs pos="0">
                      <a:schemeClr val="bg1"/>
                    </a:gs>
                    <a:gs pos="100000">
                      <a:schemeClr val="bg1">
                        <a:gamma/>
                        <a:shade val="46275"/>
                        <a:invGamma/>
                      </a:schemeClr>
                    </a:gs>
                  </a:gsLst>
                  <a:lin ang="0" scaled="1"/>
                </a:gra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63500" dir="3187806" algn="ctr" rotWithShape="0">
                    <a:srgbClr val="001D3A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rtl="1"/>
            <a:r>
              <a:rPr lang="ar-SA" b="1" dirty="0" smtClean="0">
                <a:cs typeface="B Mitra" pitchFamily="2" charset="-78"/>
              </a:rPr>
              <a:t>تحصیل</a:t>
            </a:r>
            <a:r>
              <a:rPr lang="fa-IR" b="1" dirty="0" smtClean="0">
                <a:cs typeface="B Mitra" pitchFamily="2" charset="-78"/>
              </a:rPr>
              <a:t> </a:t>
            </a:r>
            <a:r>
              <a:rPr lang="ar-SA" b="1" dirty="0" smtClean="0">
                <a:cs typeface="B Mitra" pitchFamily="2" charset="-78"/>
              </a:rPr>
              <a:t>های اهرمی ‌، تحصیل</a:t>
            </a:r>
            <a:endParaRPr lang="fa-IR" b="1" dirty="0" smtClean="0">
              <a:cs typeface="B Mitra" pitchFamily="2" charset="-78"/>
            </a:endParaRPr>
          </a:p>
          <a:p>
            <a:pPr algn="ctr" rtl="1"/>
            <a:r>
              <a:rPr lang="ar-SA" b="1" dirty="0" smtClean="0">
                <a:cs typeface="B Mitra" pitchFamily="2" charset="-78"/>
              </a:rPr>
              <a:t> تهاجمی</a:t>
            </a:r>
            <a:r>
              <a:rPr lang="fa-IR" b="1" dirty="0">
                <a:cs typeface="B Mitra" pitchFamily="2" charset="-78"/>
              </a:rPr>
              <a:t> </a:t>
            </a:r>
            <a:r>
              <a:rPr lang="ar-SA" b="1" dirty="0" smtClean="0">
                <a:cs typeface="B Mitra" pitchFamily="2" charset="-78"/>
              </a:rPr>
              <a:t>و اوراق قرضه بنجل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12314" name="Text Box 38"/>
          <p:cNvSpPr txBox="1">
            <a:spLocks noChangeArrowheads="1"/>
          </p:cNvSpPr>
          <p:nvPr/>
        </p:nvSpPr>
        <p:spPr bwMode="gray">
          <a:xfrm>
            <a:off x="838200" y="3048000"/>
            <a:ext cx="1885452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fa-IR" sz="2000" b="1" dirty="0" smtClean="0">
                <a:solidFill>
                  <a:srgbClr val="000000"/>
                </a:solidFill>
                <a:cs typeface="B Mitra" pitchFamily="2" charset="-78"/>
              </a:rPr>
              <a:t>تسلط سرمایه‌داران </a:t>
            </a:r>
          </a:p>
          <a:p>
            <a:pPr algn="ctr" rtl="1" eaLnBrk="0" hangingPunct="0"/>
            <a:r>
              <a:rPr lang="fa-IR" sz="2000" b="1" dirty="0" smtClean="0">
                <a:solidFill>
                  <a:srgbClr val="000000"/>
                </a:solidFill>
                <a:cs typeface="B Mitra" pitchFamily="2" charset="-78"/>
              </a:rPr>
              <a:t>با نفوذ و ثروتمند </a:t>
            </a:r>
            <a:endParaRPr lang="en-US" altLang="zh-CN" sz="2000" b="1" dirty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2315" name="Text Box 39"/>
          <p:cNvSpPr txBox="1">
            <a:spLocks noChangeArrowheads="1"/>
          </p:cNvSpPr>
          <p:nvPr/>
        </p:nvSpPr>
        <p:spPr bwMode="gray">
          <a:xfrm>
            <a:off x="3810000" y="2895600"/>
            <a:ext cx="1519967" cy="101566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sz="2000" b="1" dirty="0" smtClean="0">
                <a:solidFill>
                  <a:srgbClr val="000000"/>
                </a:solidFill>
                <a:cs typeface="B Mitra" pitchFamily="2" charset="-78"/>
              </a:rPr>
              <a:t>کنترل موثر </a:t>
            </a:r>
          </a:p>
          <a:p>
            <a:pPr algn="ctr" rtl="1" eaLnBrk="0" hangingPunct="0"/>
            <a:r>
              <a:rPr lang="fa-IR" sz="2000" b="1" dirty="0" smtClean="0">
                <a:solidFill>
                  <a:srgbClr val="000000"/>
                </a:solidFill>
                <a:cs typeface="B Mitra" pitchFamily="2" charset="-78"/>
              </a:rPr>
              <a:t>سازمان توسط </a:t>
            </a:r>
          </a:p>
          <a:p>
            <a:pPr algn="ctr" rtl="1" eaLnBrk="0" hangingPunct="0"/>
            <a:r>
              <a:rPr lang="fa-IR" sz="2000" b="1" dirty="0" smtClean="0">
                <a:solidFill>
                  <a:srgbClr val="000000"/>
                </a:solidFill>
                <a:cs typeface="B Mitra" pitchFamily="2" charset="-78"/>
              </a:rPr>
              <a:t>مدیران منتخب </a:t>
            </a:r>
            <a:endParaRPr lang="en-US" altLang="zh-CN" sz="2000" b="1" dirty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2316" name="Text Box 40"/>
          <p:cNvSpPr txBox="1">
            <a:spLocks noChangeArrowheads="1"/>
          </p:cNvSpPr>
          <p:nvPr/>
        </p:nvSpPr>
        <p:spPr bwMode="gray">
          <a:xfrm>
            <a:off x="6553200" y="2819400"/>
            <a:ext cx="1726755" cy="1323439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sz="2000" b="1" dirty="0" smtClean="0">
                <a:solidFill>
                  <a:srgbClr val="000000"/>
                </a:solidFill>
                <a:latin typeface="+mn-lt"/>
                <a:cs typeface="B Mitra" pitchFamily="2" charset="-78"/>
              </a:rPr>
              <a:t>آغاز تجدید</a:t>
            </a:r>
          </a:p>
          <a:p>
            <a:pPr algn="ctr" eaLnBrk="0" hangingPunct="0"/>
            <a:r>
              <a:rPr lang="fa-IR" sz="2000" b="1" dirty="0" smtClean="0">
                <a:solidFill>
                  <a:srgbClr val="000000"/>
                </a:solidFill>
                <a:latin typeface="+mn-lt"/>
                <a:cs typeface="B Mitra" pitchFamily="2" charset="-78"/>
              </a:rPr>
              <a:t> ساختار و تصاحب</a:t>
            </a:r>
          </a:p>
          <a:p>
            <a:pPr algn="ctr" eaLnBrk="0" hangingPunct="0"/>
            <a:r>
              <a:rPr lang="fa-IR" sz="2000" b="1" dirty="0" smtClean="0">
                <a:solidFill>
                  <a:srgbClr val="000000"/>
                </a:solidFill>
                <a:cs typeface="B Mitra" pitchFamily="2" charset="-78"/>
              </a:rPr>
              <a:t> مالکیت شرکت‌ها</a:t>
            </a:r>
            <a:endParaRPr lang="en-US" sz="2000" b="1" dirty="0" smtClean="0">
              <a:solidFill>
                <a:srgbClr val="000000"/>
              </a:solidFill>
              <a:cs typeface="B Mitra" pitchFamily="2" charset="-78"/>
            </a:endParaRPr>
          </a:p>
          <a:p>
            <a:pPr algn="ctr" eaLnBrk="0" hangingPunct="0"/>
            <a:endParaRPr lang="en-US" altLang="zh-CN" sz="2000" b="1" dirty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23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46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23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46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23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46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115" grpId="0" animBg="1"/>
      <p:bldP spid="46116" grpId="0" animBg="1"/>
      <p:bldP spid="46117" grpId="0" animBg="1"/>
      <p:bldP spid="12314" grpId="0"/>
      <p:bldP spid="12315" grpId="0"/>
      <p:bldP spid="12316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fa-IR" sz="3600" dirty="0" smtClean="0">
                <a:cs typeface="B Yagut" pitchFamily="2" charset="-78"/>
              </a:rPr>
              <a:t>راهبری شرکتی در سایر نقاط جهان</a:t>
            </a:r>
            <a:endParaRPr lang="en-US" altLang="zh-CN" sz="2000" dirty="0" smtClean="0">
              <a:ea typeface="SimSun" pitchFamily="2" charset="-122"/>
              <a:cs typeface="B Yagut" pitchFamily="2" charset="-78"/>
            </a:endParaRPr>
          </a:p>
        </p:txBody>
      </p:sp>
      <p:sp>
        <p:nvSpPr>
          <p:cNvPr id="13315" name="Freeform 3"/>
          <p:cNvSpPr>
            <a:spLocks noEditPoints="1"/>
          </p:cNvSpPr>
          <p:nvPr/>
        </p:nvSpPr>
        <p:spPr bwMode="gray">
          <a:xfrm>
            <a:off x="838200" y="1981200"/>
            <a:ext cx="5943600" cy="4038600"/>
          </a:xfrm>
          <a:custGeom>
            <a:avLst/>
            <a:gdLst>
              <a:gd name="T0" fmla="*/ 2147483647 w 2820"/>
              <a:gd name="T1" fmla="*/ 96171936 h 2912"/>
              <a:gd name="T2" fmla="*/ 2147483647 w 2820"/>
              <a:gd name="T3" fmla="*/ 323137928 h 2912"/>
              <a:gd name="T4" fmla="*/ 2147483647 w 2820"/>
              <a:gd name="T5" fmla="*/ 577033004 h 2912"/>
              <a:gd name="T6" fmla="*/ 1803545374 w 2820"/>
              <a:gd name="T7" fmla="*/ 857854393 h 2912"/>
              <a:gd name="T8" fmla="*/ 1128327123 w 2820"/>
              <a:gd name="T9" fmla="*/ 1161759043 h 2912"/>
              <a:gd name="T10" fmla="*/ 621911326 w 2820"/>
              <a:gd name="T11" fmla="*/ 1484896970 h 2912"/>
              <a:gd name="T12" fmla="*/ 266534630 w 2820"/>
              <a:gd name="T13" fmla="*/ 1815727932 h 2912"/>
              <a:gd name="T14" fmla="*/ 62190711 w 2820"/>
              <a:gd name="T15" fmla="*/ 2147483647 h 2912"/>
              <a:gd name="T16" fmla="*/ 0 w 2820"/>
              <a:gd name="T17" fmla="*/ 2147483647 h 2912"/>
              <a:gd name="T18" fmla="*/ 79960389 w 2820"/>
              <a:gd name="T19" fmla="*/ 2147483647 h 2912"/>
              <a:gd name="T20" fmla="*/ 284302200 w 2820"/>
              <a:gd name="T21" fmla="*/ 2147483647 h 2912"/>
              <a:gd name="T22" fmla="*/ 613027541 w 2820"/>
              <a:gd name="T23" fmla="*/ 2147483647 h 2912"/>
              <a:gd name="T24" fmla="*/ 1057250519 w 2820"/>
              <a:gd name="T25" fmla="*/ 2147483647 h 2912"/>
              <a:gd name="T26" fmla="*/ 1616971134 w 2820"/>
              <a:gd name="T27" fmla="*/ 2147483647 h 2912"/>
              <a:gd name="T28" fmla="*/ 2147483647 w 2820"/>
              <a:gd name="T29" fmla="*/ 2147483647 h 2912"/>
              <a:gd name="T30" fmla="*/ 2147483647 w 2820"/>
              <a:gd name="T31" fmla="*/ 2147483647 h 2912"/>
              <a:gd name="T32" fmla="*/ 2147483647 w 2820"/>
              <a:gd name="T33" fmla="*/ 2147483647 h 2912"/>
              <a:gd name="T34" fmla="*/ 2147483647 w 2820"/>
              <a:gd name="T35" fmla="*/ 2147483647 h 2912"/>
              <a:gd name="T36" fmla="*/ 2147483647 w 2820"/>
              <a:gd name="T37" fmla="*/ 2147483647 h 2912"/>
              <a:gd name="T38" fmla="*/ 2147483647 w 2820"/>
              <a:gd name="T39" fmla="*/ 2147483647 h 2912"/>
              <a:gd name="T40" fmla="*/ 2147483647 w 2820"/>
              <a:gd name="T41" fmla="*/ 2147483647 h 2912"/>
              <a:gd name="T42" fmla="*/ 2147483647 w 2820"/>
              <a:gd name="T43" fmla="*/ 2147483647 h 2912"/>
              <a:gd name="T44" fmla="*/ 2147483647 w 2820"/>
              <a:gd name="T45" fmla="*/ 2147483647 h 2912"/>
              <a:gd name="T46" fmla="*/ 2147483647 w 2820"/>
              <a:gd name="T47" fmla="*/ 2147483647 h 2912"/>
              <a:gd name="T48" fmla="*/ 2147483647 w 2820"/>
              <a:gd name="T49" fmla="*/ 2147483647 h 2912"/>
              <a:gd name="T50" fmla="*/ 2147483647 w 2820"/>
              <a:gd name="T51" fmla="*/ 2147483647 h 2912"/>
              <a:gd name="T52" fmla="*/ 2147483647 w 2820"/>
              <a:gd name="T53" fmla="*/ 2147483647 h 2912"/>
              <a:gd name="T54" fmla="*/ 2147483647 w 2820"/>
              <a:gd name="T55" fmla="*/ 2147483647 h 2912"/>
              <a:gd name="T56" fmla="*/ 2147483647 w 2820"/>
              <a:gd name="T57" fmla="*/ 2147483647 h 2912"/>
              <a:gd name="T58" fmla="*/ 2147483647 w 2820"/>
              <a:gd name="T59" fmla="*/ 2147483647 h 2912"/>
              <a:gd name="T60" fmla="*/ 2147483647 w 2820"/>
              <a:gd name="T61" fmla="*/ 2147483647 h 2912"/>
              <a:gd name="T62" fmla="*/ 2147483647 w 2820"/>
              <a:gd name="T63" fmla="*/ 2147483647 h 2912"/>
              <a:gd name="T64" fmla="*/ 2147483647 w 2820"/>
              <a:gd name="T65" fmla="*/ 2147483647 h 2912"/>
              <a:gd name="T66" fmla="*/ 2147483647 w 2820"/>
              <a:gd name="T67" fmla="*/ 2147483647 h 2912"/>
              <a:gd name="T68" fmla="*/ 2147483647 w 2820"/>
              <a:gd name="T69" fmla="*/ 2147483647 h 2912"/>
              <a:gd name="T70" fmla="*/ 2147483647 w 2820"/>
              <a:gd name="T71" fmla="*/ 2147483647 h 2912"/>
              <a:gd name="T72" fmla="*/ 1945696474 w 2820"/>
              <a:gd name="T73" fmla="*/ 2147483647 h 2912"/>
              <a:gd name="T74" fmla="*/ 1821312945 w 2820"/>
              <a:gd name="T75" fmla="*/ 1984991316 h 2912"/>
              <a:gd name="T76" fmla="*/ 1847966408 w 2820"/>
              <a:gd name="T77" fmla="*/ 1708015752 h 2912"/>
              <a:gd name="T78" fmla="*/ 2043424434 w 2820"/>
              <a:gd name="T79" fmla="*/ 1427192977 h 2912"/>
              <a:gd name="T80" fmla="*/ 2147483647 w 2820"/>
              <a:gd name="T81" fmla="*/ 1138677168 h 2912"/>
              <a:gd name="T82" fmla="*/ 2147483647 w 2820"/>
              <a:gd name="T83" fmla="*/ 854008569 h 2912"/>
              <a:gd name="T84" fmla="*/ 2147483647 w 2820"/>
              <a:gd name="T85" fmla="*/ 573185794 h 2912"/>
              <a:gd name="T86" fmla="*/ 2147483647 w 2820"/>
              <a:gd name="T87" fmla="*/ 296210229 h 2912"/>
              <a:gd name="T88" fmla="*/ 2147483647 w 2820"/>
              <a:gd name="T89" fmla="*/ 30774909 h 2912"/>
              <a:gd name="T90" fmla="*/ 2147483647 w 2820"/>
              <a:gd name="T91" fmla="*/ 0 h 2912"/>
              <a:gd name="T92" fmla="*/ 2147483647 w 2820"/>
              <a:gd name="T93" fmla="*/ 2147483647 h 2912"/>
              <a:gd name="T94" fmla="*/ 2147483647 w 2820"/>
              <a:gd name="T95" fmla="*/ 2147483647 h 2912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</a:gdLst>
            <a:ahLst/>
            <a:cxnLst>
              <a:cxn ang="T96">
                <a:pos x="T0" y="T1"/>
              </a:cxn>
              <a:cxn ang="T97">
                <a:pos x="T2" y="T3"/>
              </a:cxn>
              <a:cxn ang="T98">
                <a:pos x="T4" y="T5"/>
              </a:cxn>
              <a:cxn ang="T99">
                <a:pos x="T6" y="T7"/>
              </a:cxn>
              <a:cxn ang="T100">
                <a:pos x="T8" y="T9"/>
              </a:cxn>
              <a:cxn ang="T101">
                <a:pos x="T10" y="T11"/>
              </a:cxn>
              <a:cxn ang="T102">
                <a:pos x="T12" y="T13"/>
              </a:cxn>
              <a:cxn ang="T103">
                <a:pos x="T14" y="T15"/>
              </a:cxn>
              <a:cxn ang="T104">
                <a:pos x="T16" y="T17"/>
              </a:cxn>
              <a:cxn ang="T105">
                <a:pos x="T18" y="T19"/>
              </a:cxn>
              <a:cxn ang="T106">
                <a:pos x="T20" y="T21"/>
              </a:cxn>
              <a:cxn ang="T107">
                <a:pos x="T22" y="T23"/>
              </a:cxn>
              <a:cxn ang="T108">
                <a:pos x="T24" y="T25"/>
              </a:cxn>
              <a:cxn ang="T109">
                <a:pos x="T26" y="T27"/>
              </a:cxn>
              <a:cxn ang="T110">
                <a:pos x="T28" y="T29"/>
              </a:cxn>
              <a:cxn ang="T111">
                <a:pos x="T30" y="T31"/>
              </a:cxn>
              <a:cxn ang="T112">
                <a:pos x="T32" y="T33"/>
              </a:cxn>
              <a:cxn ang="T113">
                <a:pos x="T34" y="T35"/>
              </a:cxn>
              <a:cxn ang="T114">
                <a:pos x="T36" y="T37"/>
              </a:cxn>
              <a:cxn ang="T115">
                <a:pos x="T38" y="T39"/>
              </a:cxn>
              <a:cxn ang="T116">
                <a:pos x="T40" y="T41"/>
              </a:cxn>
              <a:cxn ang="T117">
                <a:pos x="T42" y="T43"/>
              </a:cxn>
              <a:cxn ang="T118">
                <a:pos x="T44" y="T45"/>
              </a:cxn>
              <a:cxn ang="T119">
                <a:pos x="T46" y="T47"/>
              </a:cxn>
              <a:cxn ang="T120">
                <a:pos x="T48" y="T49"/>
              </a:cxn>
              <a:cxn ang="T121">
                <a:pos x="T50" y="T51"/>
              </a:cxn>
              <a:cxn ang="T122">
                <a:pos x="T52" y="T53"/>
              </a:cxn>
              <a:cxn ang="T123">
                <a:pos x="T54" y="T55"/>
              </a:cxn>
              <a:cxn ang="T124">
                <a:pos x="T56" y="T57"/>
              </a:cxn>
              <a:cxn ang="T125">
                <a:pos x="T58" y="T59"/>
              </a:cxn>
              <a:cxn ang="T126">
                <a:pos x="T60" y="T61"/>
              </a:cxn>
              <a:cxn ang="T127">
                <a:pos x="T62" y="T63"/>
              </a:cxn>
              <a:cxn ang="T128">
                <a:pos x="T64" y="T65"/>
              </a:cxn>
              <a:cxn ang="T129">
                <a:pos x="T66" y="T67"/>
              </a:cxn>
              <a:cxn ang="T130">
                <a:pos x="T68" y="T69"/>
              </a:cxn>
              <a:cxn ang="T131">
                <a:pos x="T70" y="T71"/>
              </a:cxn>
              <a:cxn ang="T132">
                <a:pos x="T72" y="T73"/>
              </a:cxn>
              <a:cxn ang="T133">
                <a:pos x="T74" y="T75"/>
              </a:cxn>
              <a:cxn ang="T134">
                <a:pos x="T76" y="T77"/>
              </a:cxn>
              <a:cxn ang="T135">
                <a:pos x="T78" y="T79"/>
              </a:cxn>
              <a:cxn ang="T136">
                <a:pos x="T80" y="T81"/>
              </a:cxn>
              <a:cxn ang="T137">
                <a:pos x="T82" y="T83"/>
              </a:cxn>
              <a:cxn ang="T138">
                <a:pos x="T84" y="T85"/>
              </a:cxn>
              <a:cxn ang="T139">
                <a:pos x="T86" y="T87"/>
              </a:cxn>
              <a:cxn ang="T140">
                <a:pos x="T88" y="T89"/>
              </a:cxn>
              <a:cxn ang="T141">
                <a:pos x="T90" y="T91"/>
              </a:cxn>
              <a:cxn ang="T142">
                <a:pos x="T92" y="T93"/>
              </a:cxn>
              <a:cxn ang="T143">
                <a:pos x="T94" y="T95"/>
              </a:cxn>
            </a:cxnLst>
            <a:rect l="0" t="0" r="r" b="b"/>
            <a:pathLst>
              <a:path w="2820" h="2912">
                <a:moveTo>
                  <a:pt x="1244" y="0"/>
                </a:moveTo>
                <a:lnTo>
                  <a:pt x="1092" y="50"/>
                </a:lnTo>
                <a:lnTo>
                  <a:pt x="952" y="106"/>
                </a:lnTo>
                <a:lnTo>
                  <a:pt x="822" y="168"/>
                </a:lnTo>
                <a:lnTo>
                  <a:pt x="704" y="232"/>
                </a:lnTo>
                <a:lnTo>
                  <a:pt x="594" y="300"/>
                </a:lnTo>
                <a:lnTo>
                  <a:pt x="494" y="372"/>
                </a:lnTo>
                <a:lnTo>
                  <a:pt x="406" y="446"/>
                </a:lnTo>
                <a:lnTo>
                  <a:pt x="324" y="524"/>
                </a:lnTo>
                <a:lnTo>
                  <a:pt x="254" y="604"/>
                </a:lnTo>
                <a:lnTo>
                  <a:pt x="192" y="686"/>
                </a:lnTo>
                <a:lnTo>
                  <a:pt x="140" y="772"/>
                </a:lnTo>
                <a:lnTo>
                  <a:pt x="96" y="856"/>
                </a:lnTo>
                <a:lnTo>
                  <a:pt x="60" y="944"/>
                </a:lnTo>
                <a:lnTo>
                  <a:pt x="32" y="1032"/>
                </a:lnTo>
                <a:lnTo>
                  <a:pt x="14" y="1122"/>
                </a:lnTo>
                <a:lnTo>
                  <a:pt x="2" y="1210"/>
                </a:lnTo>
                <a:lnTo>
                  <a:pt x="0" y="1300"/>
                </a:lnTo>
                <a:lnTo>
                  <a:pt x="4" y="1388"/>
                </a:lnTo>
                <a:lnTo>
                  <a:pt x="18" y="1476"/>
                </a:lnTo>
                <a:lnTo>
                  <a:pt x="36" y="1564"/>
                </a:lnTo>
                <a:lnTo>
                  <a:pt x="64" y="1650"/>
                </a:lnTo>
                <a:lnTo>
                  <a:pt x="96" y="1736"/>
                </a:lnTo>
                <a:lnTo>
                  <a:pt x="138" y="1818"/>
                </a:lnTo>
                <a:lnTo>
                  <a:pt x="184" y="1900"/>
                </a:lnTo>
                <a:lnTo>
                  <a:pt x="238" y="1978"/>
                </a:lnTo>
                <a:lnTo>
                  <a:pt x="298" y="2054"/>
                </a:lnTo>
                <a:lnTo>
                  <a:pt x="364" y="2126"/>
                </a:lnTo>
                <a:lnTo>
                  <a:pt x="434" y="2196"/>
                </a:lnTo>
                <a:lnTo>
                  <a:pt x="512" y="2262"/>
                </a:lnTo>
                <a:lnTo>
                  <a:pt x="596" y="2324"/>
                </a:lnTo>
                <a:lnTo>
                  <a:pt x="684" y="2382"/>
                </a:lnTo>
                <a:lnTo>
                  <a:pt x="776" y="2436"/>
                </a:lnTo>
                <a:lnTo>
                  <a:pt x="874" y="2484"/>
                </a:lnTo>
                <a:lnTo>
                  <a:pt x="978" y="2526"/>
                </a:lnTo>
                <a:lnTo>
                  <a:pt x="1086" y="2564"/>
                </a:lnTo>
                <a:lnTo>
                  <a:pt x="1198" y="2596"/>
                </a:lnTo>
                <a:lnTo>
                  <a:pt x="1314" y="2622"/>
                </a:lnTo>
                <a:lnTo>
                  <a:pt x="1434" y="2642"/>
                </a:lnTo>
                <a:lnTo>
                  <a:pt x="1558" y="2654"/>
                </a:lnTo>
                <a:lnTo>
                  <a:pt x="1686" y="2660"/>
                </a:lnTo>
                <a:lnTo>
                  <a:pt x="1818" y="2658"/>
                </a:lnTo>
                <a:lnTo>
                  <a:pt x="1952" y="2650"/>
                </a:lnTo>
                <a:lnTo>
                  <a:pt x="2090" y="2632"/>
                </a:lnTo>
                <a:lnTo>
                  <a:pt x="2230" y="2608"/>
                </a:lnTo>
                <a:lnTo>
                  <a:pt x="2374" y="2574"/>
                </a:lnTo>
                <a:lnTo>
                  <a:pt x="2542" y="2912"/>
                </a:lnTo>
                <a:lnTo>
                  <a:pt x="2544" y="2912"/>
                </a:lnTo>
                <a:lnTo>
                  <a:pt x="2820" y="1934"/>
                </a:lnTo>
                <a:lnTo>
                  <a:pt x="1868" y="1552"/>
                </a:lnTo>
                <a:lnTo>
                  <a:pt x="2036" y="1894"/>
                </a:lnTo>
                <a:lnTo>
                  <a:pt x="1956" y="1914"/>
                </a:lnTo>
                <a:lnTo>
                  <a:pt x="1872" y="1928"/>
                </a:lnTo>
                <a:lnTo>
                  <a:pt x="1788" y="1936"/>
                </a:lnTo>
                <a:lnTo>
                  <a:pt x="1702" y="1938"/>
                </a:lnTo>
                <a:lnTo>
                  <a:pt x="1616" y="1934"/>
                </a:lnTo>
                <a:lnTo>
                  <a:pt x="1528" y="1926"/>
                </a:lnTo>
                <a:lnTo>
                  <a:pt x="1442" y="1912"/>
                </a:lnTo>
                <a:lnTo>
                  <a:pt x="1356" y="1894"/>
                </a:lnTo>
                <a:lnTo>
                  <a:pt x="1272" y="1872"/>
                </a:lnTo>
                <a:lnTo>
                  <a:pt x="1188" y="1844"/>
                </a:lnTo>
                <a:lnTo>
                  <a:pt x="1108" y="1812"/>
                </a:lnTo>
                <a:lnTo>
                  <a:pt x="1028" y="1776"/>
                </a:lnTo>
                <a:lnTo>
                  <a:pt x="952" y="1736"/>
                </a:lnTo>
                <a:lnTo>
                  <a:pt x="880" y="1692"/>
                </a:lnTo>
                <a:lnTo>
                  <a:pt x="810" y="1646"/>
                </a:lnTo>
                <a:lnTo>
                  <a:pt x="744" y="1596"/>
                </a:lnTo>
                <a:lnTo>
                  <a:pt x="684" y="1542"/>
                </a:lnTo>
                <a:lnTo>
                  <a:pt x="628" y="1486"/>
                </a:lnTo>
                <a:lnTo>
                  <a:pt x="578" y="1428"/>
                </a:lnTo>
                <a:lnTo>
                  <a:pt x="532" y="1366"/>
                </a:lnTo>
                <a:lnTo>
                  <a:pt x="494" y="1304"/>
                </a:lnTo>
                <a:lnTo>
                  <a:pt x="462" y="1238"/>
                </a:lnTo>
                <a:lnTo>
                  <a:pt x="438" y="1170"/>
                </a:lnTo>
                <a:lnTo>
                  <a:pt x="420" y="1102"/>
                </a:lnTo>
                <a:lnTo>
                  <a:pt x="410" y="1032"/>
                </a:lnTo>
                <a:lnTo>
                  <a:pt x="410" y="960"/>
                </a:lnTo>
                <a:lnTo>
                  <a:pt x="416" y="888"/>
                </a:lnTo>
                <a:lnTo>
                  <a:pt x="434" y="816"/>
                </a:lnTo>
                <a:lnTo>
                  <a:pt x="460" y="742"/>
                </a:lnTo>
                <a:lnTo>
                  <a:pt x="496" y="668"/>
                </a:lnTo>
                <a:lnTo>
                  <a:pt x="544" y="592"/>
                </a:lnTo>
                <a:lnTo>
                  <a:pt x="602" y="518"/>
                </a:lnTo>
                <a:lnTo>
                  <a:pt x="670" y="444"/>
                </a:lnTo>
                <a:lnTo>
                  <a:pt x="752" y="370"/>
                </a:lnTo>
                <a:lnTo>
                  <a:pt x="844" y="298"/>
                </a:lnTo>
                <a:lnTo>
                  <a:pt x="950" y="226"/>
                </a:lnTo>
                <a:lnTo>
                  <a:pt x="1070" y="154"/>
                </a:lnTo>
                <a:lnTo>
                  <a:pt x="1202" y="84"/>
                </a:lnTo>
                <a:lnTo>
                  <a:pt x="1348" y="16"/>
                </a:lnTo>
                <a:lnTo>
                  <a:pt x="1244" y="0"/>
                </a:lnTo>
                <a:close/>
                <a:moveTo>
                  <a:pt x="2820" y="1934"/>
                </a:moveTo>
                <a:lnTo>
                  <a:pt x="2820" y="1934"/>
                </a:lnTo>
                <a:close/>
              </a:path>
            </a:pathLst>
          </a:custGeom>
          <a:gradFill rotWithShape="1">
            <a:gsLst>
              <a:gs pos="0">
                <a:schemeClr val="accent1"/>
              </a:gs>
              <a:gs pos="100000">
                <a:schemeClr val="tx2"/>
              </a:gs>
            </a:gsLst>
            <a:lin ang="5400000" scaled="1"/>
          </a:gradFill>
          <a:ln w="0">
            <a:noFill/>
            <a:prstDash val="solid"/>
            <a:round/>
            <a:headEnd/>
            <a:tailEnd/>
          </a:ln>
          <a:effectLst>
            <a:outerShdw dist="206741" dir="8249373" algn="ctr" rotWithShape="0">
              <a:srgbClr val="000000">
                <a:alpha val="50000"/>
              </a:srgbClr>
            </a:outerShdw>
          </a:effectLst>
        </p:spPr>
        <p:txBody>
          <a:bodyPr/>
          <a:lstStyle/>
          <a:p>
            <a:endParaRPr lang="en-US"/>
          </a:p>
        </p:txBody>
      </p:sp>
      <p:sp>
        <p:nvSpPr>
          <p:cNvPr id="55328" name="Text Box 32"/>
          <p:cNvSpPr txBox="1">
            <a:spLocks noChangeArrowheads="1"/>
          </p:cNvSpPr>
          <p:nvPr/>
        </p:nvSpPr>
        <p:spPr bwMode="auto">
          <a:xfrm>
            <a:off x="6019800" y="1981200"/>
            <a:ext cx="28194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/>
            <a:r>
              <a:rPr lang="fa-IR" sz="2400" b="1" dirty="0" smtClean="0">
                <a:cs typeface="B Mitra" pitchFamily="2" charset="-78"/>
              </a:rPr>
              <a:t>ساختار راهبری شرکتی در کشورهای مختلف به فراخور نگرش های سیاسی، اقتصادی و اجتماعی پیرامون حقوق ذی‌نفعان و شرکت متفاوت است.</a:t>
            </a:r>
            <a:endParaRPr lang="en-US" altLang="zh-CN" sz="24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3317" name="Oval 34"/>
          <p:cNvSpPr>
            <a:spLocks noChangeArrowheads="1"/>
          </p:cNvSpPr>
          <p:nvPr/>
        </p:nvSpPr>
        <p:spPr bwMode="gray">
          <a:xfrm rot="-723406">
            <a:off x="3154363" y="4927600"/>
            <a:ext cx="1438275" cy="666750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18" name="Oval 35"/>
          <p:cNvSpPr>
            <a:spLocks noChangeArrowheads="1"/>
          </p:cNvSpPr>
          <p:nvPr/>
        </p:nvSpPr>
        <p:spPr bwMode="gray">
          <a:xfrm>
            <a:off x="3086100" y="3708400"/>
            <a:ext cx="1704975" cy="1706563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19" name="Oval 36"/>
          <p:cNvSpPr>
            <a:spLocks noChangeArrowheads="1"/>
          </p:cNvSpPr>
          <p:nvPr/>
        </p:nvSpPr>
        <p:spPr bwMode="gray">
          <a:xfrm>
            <a:off x="3106738" y="3717925"/>
            <a:ext cx="1665287" cy="166370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20" name="Oval 37"/>
          <p:cNvSpPr>
            <a:spLocks noChangeArrowheads="1"/>
          </p:cNvSpPr>
          <p:nvPr/>
        </p:nvSpPr>
        <p:spPr bwMode="gray">
          <a:xfrm>
            <a:off x="3124200" y="3733800"/>
            <a:ext cx="1584325" cy="155575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21" name="Oval 38"/>
          <p:cNvSpPr>
            <a:spLocks noChangeArrowheads="1"/>
          </p:cNvSpPr>
          <p:nvPr/>
        </p:nvSpPr>
        <p:spPr bwMode="gray">
          <a:xfrm>
            <a:off x="3216275" y="3778250"/>
            <a:ext cx="1409700" cy="1262063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22" name="Text Box 39"/>
          <p:cNvSpPr txBox="1">
            <a:spLocks noChangeArrowheads="1"/>
          </p:cNvSpPr>
          <p:nvPr/>
        </p:nvSpPr>
        <p:spPr bwMode="gray">
          <a:xfrm>
            <a:off x="3233948" y="4114800"/>
            <a:ext cx="1459053" cy="707886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a-IR" sz="2000" b="1" dirty="0" smtClean="0">
                <a:solidFill>
                  <a:srgbClr val="000000"/>
                </a:solidFill>
                <a:cs typeface="B Mitra" pitchFamily="2" charset="-78"/>
              </a:rPr>
              <a:t>کشورهای </a:t>
            </a:r>
          </a:p>
          <a:p>
            <a:pPr algn="ctr"/>
            <a:r>
              <a:rPr lang="fa-IR" sz="2000" b="1" dirty="0" smtClean="0">
                <a:solidFill>
                  <a:srgbClr val="000000"/>
                </a:solidFill>
                <a:cs typeface="B Mitra" pitchFamily="2" charset="-78"/>
              </a:rPr>
              <a:t>آنگولاساکسون</a:t>
            </a:r>
            <a:endParaRPr lang="en-US" altLang="zh-CN" sz="1400" b="1" dirty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3323" name="Oval 40"/>
          <p:cNvSpPr>
            <a:spLocks noChangeArrowheads="1"/>
          </p:cNvSpPr>
          <p:nvPr/>
        </p:nvSpPr>
        <p:spPr bwMode="gray">
          <a:xfrm rot="-772996">
            <a:off x="1325563" y="4318000"/>
            <a:ext cx="1133475" cy="609600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grpSp>
        <p:nvGrpSpPr>
          <p:cNvPr id="13324" name="Group 41"/>
          <p:cNvGrpSpPr>
            <a:grpSpLocks/>
          </p:cNvGrpSpPr>
          <p:nvPr/>
        </p:nvGrpSpPr>
        <p:grpSpPr bwMode="auto">
          <a:xfrm>
            <a:off x="1249363" y="3327400"/>
            <a:ext cx="1371600" cy="1441450"/>
            <a:chOff x="732" y="2112"/>
            <a:chExt cx="842" cy="860"/>
          </a:xfrm>
        </p:grpSpPr>
        <p:sp>
          <p:nvSpPr>
            <p:cNvPr id="13337" name="Oval 42"/>
            <p:cNvSpPr>
              <a:spLocks noChangeArrowheads="1"/>
            </p:cNvSpPr>
            <p:nvPr/>
          </p:nvSpPr>
          <p:spPr bwMode="gray">
            <a:xfrm>
              <a:off x="732" y="2112"/>
              <a:ext cx="842" cy="860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3338" name="Oval 43"/>
            <p:cNvSpPr>
              <a:spLocks noChangeArrowheads="1"/>
            </p:cNvSpPr>
            <p:nvPr/>
          </p:nvSpPr>
          <p:spPr bwMode="gray">
            <a:xfrm>
              <a:off x="743" y="2117"/>
              <a:ext cx="821" cy="838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3339" name="Oval 44"/>
            <p:cNvSpPr>
              <a:spLocks noChangeArrowheads="1"/>
            </p:cNvSpPr>
            <p:nvPr/>
          </p:nvSpPr>
          <p:spPr bwMode="gray">
            <a:xfrm>
              <a:off x="751" y="2125"/>
              <a:ext cx="781" cy="784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3340" name="Oval 45"/>
            <p:cNvSpPr>
              <a:spLocks noChangeArrowheads="1"/>
            </p:cNvSpPr>
            <p:nvPr/>
          </p:nvSpPr>
          <p:spPr bwMode="gray">
            <a:xfrm>
              <a:off x="795" y="2147"/>
              <a:ext cx="695" cy="636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endParaRPr lang="zh-CN" altLang="en-US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3341" name="Text Box 46"/>
            <p:cNvSpPr txBox="1">
              <a:spLocks noChangeArrowheads="1"/>
            </p:cNvSpPr>
            <p:nvPr/>
          </p:nvSpPr>
          <p:spPr bwMode="gray">
            <a:xfrm>
              <a:off x="947" y="2414"/>
              <a:ext cx="391" cy="239"/>
            </a:xfrm>
            <a:prstGeom prst="rect">
              <a:avLst/>
            </a:prstGeom>
            <a:noFill/>
            <a:ln w="9525" algn="ctr">
              <a:noFill/>
              <a:miter lim="800000"/>
              <a:headEnd/>
              <a:tailEnd/>
            </a:ln>
            <a:effectLst/>
          </p:spPr>
          <p:txBody>
            <a:bodyPr wrap="none">
              <a:spAutoFit/>
            </a:bodyPr>
            <a:lstStyle/>
            <a:p>
              <a:pPr algn="ctr"/>
              <a:r>
                <a:rPr lang="fa-IR" sz="2000" b="1" dirty="0" smtClean="0">
                  <a:solidFill>
                    <a:srgbClr val="000000"/>
                  </a:solidFill>
                  <a:cs typeface="B Mitra" pitchFamily="2" charset="-78"/>
                </a:rPr>
                <a:t>آلمان</a:t>
              </a:r>
              <a:endParaRPr lang="en-US" altLang="zh-CN" sz="1600" b="1" dirty="0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</p:grpSp>
      <p:sp>
        <p:nvSpPr>
          <p:cNvPr id="13325" name="Oval 47"/>
          <p:cNvSpPr>
            <a:spLocks noChangeArrowheads="1"/>
          </p:cNvSpPr>
          <p:nvPr/>
        </p:nvSpPr>
        <p:spPr bwMode="gray">
          <a:xfrm>
            <a:off x="990600" y="2562225"/>
            <a:ext cx="914400" cy="533400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26" name="Oval 48"/>
          <p:cNvSpPr>
            <a:spLocks noChangeArrowheads="1"/>
          </p:cNvSpPr>
          <p:nvPr/>
        </p:nvSpPr>
        <p:spPr bwMode="gray">
          <a:xfrm>
            <a:off x="1066800" y="1955800"/>
            <a:ext cx="1023938" cy="1023938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27" name="Oval 49"/>
          <p:cNvSpPr>
            <a:spLocks noChangeArrowheads="1"/>
          </p:cNvSpPr>
          <p:nvPr/>
        </p:nvSpPr>
        <p:spPr bwMode="gray">
          <a:xfrm>
            <a:off x="1079500" y="1960563"/>
            <a:ext cx="1000125" cy="1000125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28" name="Oval 50"/>
          <p:cNvSpPr>
            <a:spLocks noChangeArrowheads="1"/>
          </p:cNvSpPr>
          <p:nvPr/>
        </p:nvSpPr>
        <p:spPr bwMode="gray">
          <a:xfrm>
            <a:off x="1090613" y="1971675"/>
            <a:ext cx="950912" cy="93345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29" name="Oval 51"/>
          <p:cNvSpPr>
            <a:spLocks noChangeArrowheads="1"/>
          </p:cNvSpPr>
          <p:nvPr/>
        </p:nvSpPr>
        <p:spPr bwMode="gray">
          <a:xfrm>
            <a:off x="1144588" y="1997075"/>
            <a:ext cx="847725" cy="7572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3330" name="Text Box 52"/>
          <p:cNvSpPr txBox="1">
            <a:spLocks noChangeArrowheads="1"/>
          </p:cNvSpPr>
          <p:nvPr/>
        </p:nvSpPr>
        <p:spPr bwMode="gray">
          <a:xfrm>
            <a:off x="1316418" y="2305050"/>
            <a:ext cx="545342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a-IR" altLang="zh-CN" b="1" dirty="0" smtClean="0">
                <a:solidFill>
                  <a:srgbClr val="000000"/>
                </a:solidFill>
                <a:ea typeface="SimSun" pitchFamily="2" charset="-122"/>
                <a:cs typeface="B Mitra" pitchFamily="2" charset="-78"/>
              </a:rPr>
              <a:t>ژاپن</a:t>
            </a:r>
            <a:endParaRPr lang="en-US" altLang="zh-CN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3331" name="Oval 53"/>
          <p:cNvSpPr>
            <a:spLocks noChangeArrowheads="1"/>
          </p:cNvSpPr>
          <p:nvPr/>
        </p:nvSpPr>
        <p:spPr bwMode="gray">
          <a:xfrm>
            <a:off x="2286000" y="2032000"/>
            <a:ext cx="685800" cy="228600"/>
          </a:xfrm>
          <a:prstGeom prst="ellipse">
            <a:avLst/>
          </a:prstGeom>
          <a:solidFill>
            <a:srgbClr val="0F2145">
              <a:alpha val="30196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32" name="Oval 54"/>
          <p:cNvSpPr>
            <a:spLocks noChangeArrowheads="1"/>
          </p:cNvSpPr>
          <p:nvPr/>
        </p:nvSpPr>
        <p:spPr bwMode="gray">
          <a:xfrm>
            <a:off x="2408238" y="1498600"/>
            <a:ext cx="682625" cy="682625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33" name="Oval 55"/>
          <p:cNvSpPr>
            <a:spLocks noChangeArrowheads="1"/>
          </p:cNvSpPr>
          <p:nvPr/>
        </p:nvSpPr>
        <p:spPr bwMode="gray">
          <a:xfrm>
            <a:off x="2417763" y="1501775"/>
            <a:ext cx="665162" cy="666750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34" name="Oval 56"/>
          <p:cNvSpPr>
            <a:spLocks noChangeArrowheads="1"/>
          </p:cNvSpPr>
          <p:nvPr/>
        </p:nvSpPr>
        <p:spPr bwMode="gray">
          <a:xfrm>
            <a:off x="2424113" y="1508125"/>
            <a:ext cx="633412" cy="622300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35" name="Oval 57"/>
          <p:cNvSpPr>
            <a:spLocks noChangeArrowheads="1"/>
          </p:cNvSpPr>
          <p:nvPr/>
        </p:nvSpPr>
        <p:spPr bwMode="gray">
          <a:xfrm>
            <a:off x="2460625" y="1527175"/>
            <a:ext cx="563563" cy="503238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13336" name="Text Box 58"/>
          <p:cNvSpPr txBox="1">
            <a:spLocks noChangeArrowheads="1"/>
          </p:cNvSpPr>
          <p:nvPr/>
        </p:nvSpPr>
        <p:spPr bwMode="gray">
          <a:xfrm>
            <a:off x="2477659" y="1722438"/>
            <a:ext cx="548548" cy="338554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a-IR" altLang="zh-CN" sz="1600" b="1" dirty="0" smtClean="0">
                <a:solidFill>
                  <a:srgbClr val="000000"/>
                </a:solidFill>
                <a:ea typeface="SimSun" pitchFamily="2" charset="-122"/>
                <a:cs typeface="B Mitra" pitchFamily="2" charset="-78"/>
              </a:rPr>
              <a:t>ایران</a:t>
            </a:r>
            <a:endParaRPr lang="en-US" altLang="zh-CN" sz="2000" dirty="0">
              <a:ea typeface="SimSun" pitchFamily="2" charset="-12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000" dirty="0" smtClean="0">
                <a:cs typeface="B Yagut" pitchFamily="2" charset="-78"/>
              </a:rPr>
              <a:t>راهبری شرکتی در آلمان</a:t>
            </a:r>
            <a:endParaRPr lang="en-US" altLang="zh-CN" sz="2400" dirty="0" smtClean="0">
              <a:ea typeface="SimSun" pitchFamily="2" charset="-122"/>
              <a:cs typeface="B Yagut" pitchFamily="2" charset="-78"/>
            </a:endParaRPr>
          </a:p>
        </p:txBody>
      </p:sp>
      <p:sp>
        <p:nvSpPr>
          <p:cNvPr id="48172" name="AutoShape 44"/>
          <p:cNvSpPr>
            <a:spLocks noChangeArrowheads="1"/>
          </p:cNvSpPr>
          <p:nvPr/>
        </p:nvSpPr>
        <p:spPr bwMode="gray">
          <a:xfrm rot="39573186">
            <a:off x="4777581" y="245824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73" name="AutoShape 45"/>
          <p:cNvSpPr>
            <a:spLocks noChangeArrowheads="1"/>
          </p:cNvSpPr>
          <p:nvPr/>
        </p:nvSpPr>
        <p:spPr bwMode="gray">
          <a:xfrm rot="3465783">
            <a:off x="4777582" y="4622006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74" name="AutoShape 46"/>
          <p:cNvSpPr>
            <a:spLocks noChangeArrowheads="1"/>
          </p:cNvSpPr>
          <p:nvPr/>
        </p:nvSpPr>
        <p:spPr bwMode="gray">
          <a:xfrm rot="35969022">
            <a:off x="3558381" y="253444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75" name="AutoShape 47"/>
          <p:cNvSpPr>
            <a:spLocks noChangeArrowheads="1"/>
          </p:cNvSpPr>
          <p:nvPr/>
        </p:nvSpPr>
        <p:spPr bwMode="gray">
          <a:xfrm rot="7535209">
            <a:off x="3520281" y="4588669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76" name="AutoShape 48"/>
          <p:cNvSpPr>
            <a:spLocks noChangeArrowheads="1"/>
          </p:cNvSpPr>
          <p:nvPr/>
        </p:nvSpPr>
        <p:spPr bwMode="gray">
          <a:xfrm>
            <a:off x="5356225" y="3586163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77" name="AutoShape 49"/>
          <p:cNvSpPr>
            <a:spLocks noChangeArrowheads="1"/>
          </p:cNvSpPr>
          <p:nvPr/>
        </p:nvSpPr>
        <p:spPr bwMode="gray">
          <a:xfrm rot="-10800000">
            <a:off x="2946400" y="3579813"/>
            <a:ext cx="863600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4345" name="Oval 50"/>
          <p:cNvSpPr>
            <a:spLocks noChangeArrowheads="1"/>
          </p:cNvSpPr>
          <p:nvPr/>
        </p:nvSpPr>
        <p:spPr bwMode="invGray">
          <a:xfrm>
            <a:off x="2692400" y="3408829"/>
            <a:ext cx="3743325" cy="56263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grpSp>
        <p:nvGrpSpPr>
          <p:cNvPr id="14346" name="Group 51"/>
          <p:cNvGrpSpPr>
            <a:grpSpLocks/>
          </p:cNvGrpSpPr>
          <p:nvPr/>
        </p:nvGrpSpPr>
        <p:grpSpPr bwMode="auto">
          <a:xfrm>
            <a:off x="3429000" y="1876425"/>
            <a:ext cx="360363" cy="360363"/>
            <a:chOff x="1973" y="1706"/>
            <a:chExt cx="227" cy="227"/>
          </a:xfrm>
        </p:grpSpPr>
        <p:sp>
          <p:nvSpPr>
            <p:cNvPr id="48180" name="Oval 52"/>
            <p:cNvSpPr>
              <a:spLocks noChangeArrowheads="1"/>
            </p:cNvSpPr>
            <p:nvPr/>
          </p:nvSpPr>
          <p:spPr bwMode="gray">
            <a:xfrm>
              <a:off x="1973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81" name="Oval 53"/>
            <p:cNvSpPr>
              <a:spLocks noChangeArrowheads="1"/>
            </p:cNvSpPr>
            <p:nvPr/>
          </p:nvSpPr>
          <p:spPr bwMode="gray">
            <a:xfrm>
              <a:off x="1983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grpSp>
        <p:nvGrpSpPr>
          <p:cNvPr id="14347" name="Group 54"/>
          <p:cNvGrpSpPr>
            <a:grpSpLocks/>
          </p:cNvGrpSpPr>
          <p:nvPr/>
        </p:nvGrpSpPr>
        <p:grpSpPr bwMode="auto">
          <a:xfrm>
            <a:off x="2484438" y="3532188"/>
            <a:ext cx="360362" cy="360362"/>
            <a:chOff x="1565" y="2659"/>
            <a:chExt cx="227" cy="227"/>
          </a:xfrm>
        </p:grpSpPr>
        <p:sp>
          <p:nvSpPr>
            <p:cNvPr id="48183" name="Oval 55"/>
            <p:cNvSpPr>
              <a:spLocks noChangeArrowheads="1"/>
            </p:cNvSpPr>
            <p:nvPr/>
          </p:nvSpPr>
          <p:spPr bwMode="gray">
            <a:xfrm>
              <a:off x="1565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84" name="Oval 56"/>
            <p:cNvSpPr>
              <a:spLocks noChangeArrowheads="1"/>
            </p:cNvSpPr>
            <p:nvPr/>
          </p:nvSpPr>
          <p:spPr bwMode="gray">
            <a:xfrm>
              <a:off x="1575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grpSp>
        <p:nvGrpSpPr>
          <p:cNvPr id="14348" name="Group 57"/>
          <p:cNvGrpSpPr>
            <a:grpSpLocks/>
          </p:cNvGrpSpPr>
          <p:nvPr/>
        </p:nvGrpSpPr>
        <p:grpSpPr bwMode="auto">
          <a:xfrm>
            <a:off x="3348038" y="5075238"/>
            <a:ext cx="360362" cy="360362"/>
            <a:chOff x="2109" y="3612"/>
            <a:chExt cx="227" cy="227"/>
          </a:xfrm>
        </p:grpSpPr>
        <p:sp>
          <p:nvSpPr>
            <p:cNvPr id="48186" name="Oval 58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87" name="Oval 59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grpSp>
        <p:nvGrpSpPr>
          <p:cNvPr id="14349" name="Group 60"/>
          <p:cNvGrpSpPr>
            <a:grpSpLocks/>
          </p:cNvGrpSpPr>
          <p:nvPr/>
        </p:nvGrpSpPr>
        <p:grpSpPr bwMode="auto">
          <a:xfrm>
            <a:off x="5278438" y="1855788"/>
            <a:ext cx="360362" cy="360362"/>
            <a:chOff x="3470" y="1706"/>
            <a:chExt cx="227" cy="227"/>
          </a:xfrm>
        </p:grpSpPr>
        <p:sp>
          <p:nvSpPr>
            <p:cNvPr id="48189" name="Oval 61"/>
            <p:cNvSpPr>
              <a:spLocks noChangeArrowheads="1"/>
            </p:cNvSpPr>
            <p:nvPr/>
          </p:nvSpPr>
          <p:spPr bwMode="gray">
            <a:xfrm>
              <a:off x="3470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90" name="Oval 62"/>
            <p:cNvSpPr>
              <a:spLocks noChangeArrowheads="1"/>
            </p:cNvSpPr>
            <p:nvPr/>
          </p:nvSpPr>
          <p:spPr bwMode="gray">
            <a:xfrm>
              <a:off x="3480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grpSp>
        <p:nvGrpSpPr>
          <p:cNvPr id="14350" name="Group 63"/>
          <p:cNvGrpSpPr>
            <a:grpSpLocks/>
          </p:cNvGrpSpPr>
          <p:nvPr/>
        </p:nvGrpSpPr>
        <p:grpSpPr bwMode="auto">
          <a:xfrm>
            <a:off x="6227763" y="3532188"/>
            <a:ext cx="360362" cy="360362"/>
            <a:chOff x="3923" y="2659"/>
            <a:chExt cx="227" cy="227"/>
          </a:xfrm>
        </p:grpSpPr>
        <p:sp>
          <p:nvSpPr>
            <p:cNvPr id="48192" name="Oval 64"/>
            <p:cNvSpPr>
              <a:spLocks noChangeArrowheads="1"/>
            </p:cNvSpPr>
            <p:nvPr/>
          </p:nvSpPr>
          <p:spPr bwMode="gray">
            <a:xfrm>
              <a:off x="3923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93" name="Oval 65"/>
            <p:cNvSpPr>
              <a:spLocks noChangeArrowheads="1"/>
            </p:cNvSpPr>
            <p:nvPr/>
          </p:nvSpPr>
          <p:spPr bwMode="gray">
            <a:xfrm>
              <a:off x="3933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grpSp>
        <p:nvGrpSpPr>
          <p:cNvPr id="14351" name="Group 66"/>
          <p:cNvGrpSpPr>
            <a:grpSpLocks/>
          </p:cNvGrpSpPr>
          <p:nvPr/>
        </p:nvGrpSpPr>
        <p:grpSpPr bwMode="auto">
          <a:xfrm>
            <a:off x="5334000" y="5132388"/>
            <a:ext cx="360363" cy="360362"/>
            <a:chOff x="3515" y="3521"/>
            <a:chExt cx="227" cy="227"/>
          </a:xfrm>
        </p:grpSpPr>
        <p:sp>
          <p:nvSpPr>
            <p:cNvPr id="48195" name="Oval 67"/>
            <p:cNvSpPr>
              <a:spLocks noChangeArrowheads="1"/>
            </p:cNvSpPr>
            <p:nvPr/>
          </p:nvSpPr>
          <p:spPr bwMode="gray">
            <a:xfrm>
              <a:off x="3515" y="3521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96" name="Oval 68"/>
            <p:cNvSpPr>
              <a:spLocks noChangeArrowheads="1"/>
            </p:cNvSpPr>
            <p:nvPr/>
          </p:nvSpPr>
          <p:spPr bwMode="gray">
            <a:xfrm>
              <a:off x="3525" y="3540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sp>
        <p:nvSpPr>
          <p:cNvPr id="48197" name="Oval 69"/>
          <p:cNvSpPr>
            <a:spLocks noChangeArrowheads="1"/>
          </p:cNvSpPr>
          <p:nvPr/>
        </p:nvSpPr>
        <p:spPr bwMode="gray">
          <a:xfrm>
            <a:off x="3624263" y="3461217"/>
            <a:ext cx="259766" cy="56263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98" name="Oval 70"/>
          <p:cNvSpPr>
            <a:spLocks noChangeArrowheads="1"/>
          </p:cNvSpPr>
          <p:nvPr/>
        </p:nvSpPr>
        <p:spPr bwMode="gray">
          <a:xfrm>
            <a:off x="3629025" y="3467567"/>
            <a:ext cx="259766" cy="562630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99" name="Oval 71"/>
          <p:cNvSpPr>
            <a:spLocks noChangeArrowheads="1"/>
          </p:cNvSpPr>
          <p:nvPr/>
        </p:nvSpPr>
        <p:spPr bwMode="gray">
          <a:xfrm>
            <a:off x="3751263" y="3461217"/>
            <a:ext cx="1690687" cy="56263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200" name="Oval 72"/>
          <p:cNvSpPr>
            <a:spLocks noChangeArrowheads="1"/>
          </p:cNvSpPr>
          <p:nvPr/>
        </p:nvSpPr>
        <p:spPr bwMode="gray">
          <a:xfrm>
            <a:off x="3733800" y="3434229"/>
            <a:ext cx="1690688" cy="56263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grpSp>
        <p:nvGrpSpPr>
          <p:cNvPr id="14356" name="Group 85"/>
          <p:cNvGrpSpPr>
            <a:grpSpLocks/>
          </p:cNvGrpSpPr>
          <p:nvPr/>
        </p:nvGrpSpPr>
        <p:grpSpPr bwMode="auto">
          <a:xfrm>
            <a:off x="3835400" y="3000374"/>
            <a:ext cx="1522413" cy="1473200"/>
            <a:chOff x="2416" y="1890"/>
            <a:chExt cx="959" cy="928"/>
          </a:xfrm>
        </p:grpSpPr>
        <p:sp>
          <p:nvSpPr>
            <p:cNvPr id="14364" name="Oval 73"/>
            <p:cNvSpPr>
              <a:spLocks noChangeArrowheads="1"/>
            </p:cNvSpPr>
            <p:nvPr/>
          </p:nvSpPr>
          <p:spPr bwMode="gray">
            <a:xfrm>
              <a:off x="2416" y="2180"/>
              <a:ext cx="959" cy="354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4365" name="Oval 74"/>
            <p:cNvSpPr>
              <a:spLocks noChangeArrowheads="1"/>
            </p:cNvSpPr>
            <p:nvPr/>
          </p:nvSpPr>
          <p:spPr bwMode="gray">
            <a:xfrm>
              <a:off x="2430" y="1890"/>
              <a:ext cx="927" cy="928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4366" name="Oval 75"/>
            <p:cNvSpPr>
              <a:spLocks noChangeArrowheads="1"/>
            </p:cNvSpPr>
            <p:nvPr/>
          </p:nvSpPr>
          <p:spPr bwMode="gray">
            <a:xfrm>
              <a:off x="2441" y="1896"/>
              <a:ext cx="906" cy="90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4367" name="Oval 76"/>
            <p:cNvSpPr>
              <a:spLocks noChangeArrowheads="1"/>
            </p:cNvSpPr>
            <p:nvPr/>
          </p:nvSpPr>
          <p:spPr bwMode="gray">
            <a:xfrm>
              <a:off x="2451" y="1905"/>
              <a:ext cx="861" cy="845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4368" name="Oval 77"/>
            <p:cNvSpPr>
              <a:spLocks noChangeArrowheads="1"/>
            </p:cNvSpPr>
            <p:nvPr/>
          </p:nvSpPr>
          <p:spPr bwMode="gray">
            <a:xfrm>
              <a:off x="2502" y="1928"/>
              <a:ext cx="765" cy="68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sp>
        <p:nvSpPr>
          <p:cNvPr id="14357" name="Text Box 78"/>
          <p:cNvSpPr txBox="1">
            <a:spLocks noChangeArrowheads="1"/>
          </p:cNvSpPr>
          <p:nvPr/>
        </p:nvSpPr>
        <p:spPr bwMode="auto">
          <a:xfrm>
            <a:off x="3830723" y="3124200"/>
            <a:ext cx="1564852" cy="107721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sz="1600" b="1" dirty="0" smtClean="0">
                <a:solidFill>
                  <a:srgbClr val="000000"/>
                </a:solidFill>
                <a:cs typeface="B Mitra" pitchFamily="2" charset="-78"/>
              </a:rPr>
              <a:t>حمایت از منافع </a:t>
            </a:r>
          </a:p>
          <a:p>
            <a:pPr algn="ctr" eaLnBrk="0" hangingPunct="0"/>
            <a:r>
              <a:rPr lang="fa-IR" sz="1600" b="1" dirty="0" smtClean="0">
                <a:solidFill>
                  <a:srgbClr val="000000"/>
                </a:solidFill>
                <a:cs typeface="B Mitra" pitchFamily="2" charset="-78"/>
              </a:rPr>
              <a:t>تشکیلات اقتصادی، </a:t>
            </a:r>
          </a:p>
          <a:p>
            <a:pPr algn="ctr" eaLnBrk="0" hangingPunct="0"/>
            <a:r>
              <a:rPr lang="fa-IR" sz="1600" b="1" dirty="0" smtClean="0">
                <a:solidFill>
                  <a:srgbClr val="000000"/>
                </a:solidFill>
                <a:cs typeface="B Mitra" pitchFamily="2" charset="-78"/>
              </a:rPr>
              <a:t>کلیه ذینفعان و </a:t>
            </a:r>
          </a:p>
          <a:p>
            <a:pPr algn="ctr" eaLnBrk="0" hangingPunct="0"/>
            <a:r>
              <a:rPr lang="fa-IR" sz="1600" b="1" dirty="0" smtClean="0">
                <a:solidFill>
                  <a:srgbClr val="000000"/>
                </a:solidFill>
                <a:cs typeface="B Mitra" pitchFamily="2" charset="-78"/>
              </a:rPr>
              <a:t>جامعه به طور کلی</a:t>
            </a:r>
            <a:endParaRPr lang="en-US" altLang="zh-CN" sz="1600" b="1" dirty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4358" name="Text Box 79"/>
          <p:cNvSpPr txBox="1">
            <a:spLocks noChangeArrowheads="1"/>
          </p:cNvSpPr>
          <p:nvPr/>
        </p:nvSpPr>
        <p:spPr bwMode="auto">
          <a:xfrm>
            <a:off x="5715000" y="1803400"/>
            <a:ext cx="2428870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b="1" dirty="0" smtClean="0">
                <a:cs typeface="B Mitra" pitchFamily="2" charset="-78"/>
              </a:rPr>
              <a:t>ساختار هیأت‌مدیره دو لایه‌ای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4360" name="Text Box 81"/>
          <p:cNvSpPr txBox="1">
            <a:spLocks noChangeArrowheads="1"/>
          </p:cNvSpPr>
          <p:nvPr/>
        </p:nvSpPr>
        <p:spPr bwMode="auto">
          <a:xfrm>
            <a:off x="5799848" y="3556000"/>
            <a:ext cx="317106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fa-IR" b="1" dirty="0" smtClean="0">
                <a:cs typeface="B Mitra" pitchFamily="2" charset="-78"/>
              </a:rPr>
              <a:t>نقش نظارت استراتژیکی</a:t>
            </a:r>
          </a:p>
          <a:p>
            <a:pPr algn="ctr" rtl="1" eaLnBrk="0" hangingPunct="0"/>
            <a:r>
              <a:rPr lang="fa-IR" altLang="zh-CN" b="1" dirty="0" smtClean="0">
                <a:ea typeface="SimSun" pitchFamily="2" charset="-122"/>
                <a:cs typeface="B Mitra" pitchFamily="2" charset="-78"/>
              </a:rPr>
              <a:t>(شامل کارکنان و گاهی تامین کنندگان)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4361" name="Text Box 82"/>
          <p:cNvSpPr txBox="1">
            <a:spLocks noChangeArrowheads="1"/>
          </p:cNvSpPr>
          <p:nvPr/>
        </p:nvSpPr>
        <p:spPr bwMode="auto">
          <a:xfrm>
            <a:off x="5638800" y="5181600"/>
            <a:ext cx="1906291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fa-IR" b="1" dirty="0" smtClean="0">
                <a:cs typeface="B Mitra" pitchFamily="2" charset="-78"/>
              </a:rPr>
              <a:t>نقش نظارت مدیریتی</a:t>
            </a:r>
          </a:p>
          <a:p>
            <a:pPr algn="ctr" rtl="1" eaLnBrk="0" hangingPunct="0"/>
            <a:r>
              <a:rPr lang="fa-IR" altLang="zh-CN" b="1" dirty="0" smtClean="0">
                <a:ea typeface="SimSun" pitchFamily="2" charset="-122"/>
                <a:cs typeface="B Mitra" pitchFamily="2" charset="-78"/>
              </a:rPr>
              <a:t>(</a:t>
            </a:r>
            <a:r>
              <a:rPr lang="fa-IR" b="1" dirty="0" smtClean="0">
                <a:cs typeface="B Mitra" pitchFamily="2" charset="-78"/>
              </a:rPr>
              <a:t>مدیران اجرایی ارشد)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4363" name="Text Box 84"/>
          <p:cNvSpPr txBox="1">
            <a:spLocks noChangeArrowheads="1"/>
          </p:cNvSpPr>
          <p:nvPr/>
        </p:nvSpPr>
        <p:spPr bwMode="auto">
          <a:xfrm>
            <a:off x="71442" y="5094288"/>
            <a:ext cx="3249608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b="1" dirty="0" smtClean="0">
                <a:cs typeface="B Mitra" pitchFamily="2" charset="-78"/>
              </a:rPr>
              <a:t>مالکیت سهام توسط بانک‌ها و شرکت‌ها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5" name="Text Box 83"/>
          <p:cNvSpPr txBox="1">
            <a:spLocks noChangeArrowheads="1"/>
          </p:cNvSpPr>
          <p:nvPr/>
        </p:nvSpPr>
        <p:spPr bwMode="auto">
          <a:xfrm>
            <a:off x="425877" y="3556000"/>
            <a:ext cx="2056973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b="1" dirty="0" smtClean="0">
                <a:cs typeface="B Mitra" pitchFamily="2" charset="-78"/>
              </a:rPr>
              <a:t>بانک مادر/ سهام بی نام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6" name="Text Box 80"/>
          <p:cNvSpPr txBox="1">
            <a:spLocks noChangeArrowheads="1"/>
          </p:cNvSpPr>
          <p:nvPr/>
        </p:nvSpPr>
        <p:spPr bwMode="auto">
          <a:xfrm>
            <a:off x="1253714" y="1803400"/>
            <a:ext cx="214353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b="1" dirty="0" smtClean="0">
                <a:cs typeface="B Mitra" pitchFamily="2" charset="-78"/>
              </a:rPr>
              <a:t>تصاحب مالکیت شرکت‌ها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8" grpId="0"/>
      <p:bldP spid="14360" grpId="0"/>
      <p:bldP spid="14361" grpId="0"/>
      <p:bldP spid="14363" grpId="0"/>
      <p:bldP spid="45" grpId="0"/>
      <p:bldP spid="4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000" dirty="0" smtClean="0">
                <a:cs typeface="B Yagut" pitchFamily="2" charset="-78"/>
              </a:rPr>
              <a:t>راهبری شرکتی در ژاپن</a:t>
            </a:r>
            <a:endParaRPr lang="en-US" altLang="zh-CN" sz="2400" dirty="0" smtClean="0">
              <a:ea typeface="SimSun" pitchFamily="2" charset="-122"/>
              <a:cs typeface="B Yagut" pitchFamily="2" charset="-78"/>
            </a:endParaRPr>
          </a:p>
        </p:txBody>
      </p:sp>
      <p:sp>
        <p:nvSpPr>
          <p:cNvPr id="48172" name="AutoShape 44"/>
          <p:cNvSpPr>
            <a:spLocks noChangeArrowheads="1"/>
          </p:cNvSpPr>
          <p:nvPr/>
        </p:nvSpPr>
        <p:spPr bwMode="gray">
          <a:xfrm rot="39573186">
            <a:off x="4777581" y="245824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73" name="AutoShape 45"/>
          <p:cNvSpPr>
            <a:spLocks noChangeArrowheads="1"/>
          </p:cNvSpPr>
          <p:nvPr/>
        </p:nvSpPr>
        <p:spPr bwMode="gray">
          <a:xfrm rot="3465783">
            <a:off x="4777582" y="4622006"/>
            <a:ext cx="792162" cy="288925"/>
          </a:xfrm>
          <a:prstGeom prst="rightArrow">
            <a:avLst>
              <a:gd name="adj1" fmla="val 35167"/>
              <a:gd name="adj2" fmla="val 111028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74" name="AutoShape 46"/>
          <p:cNvSpPr>
            <a:spLocks noChangeArrowheads="1"/>
          </p:cNvSpPr>
          <p:nvPr/>
        </p:nvSpPr>
        <p:spPr bwMode="gray">
          <a:xfrm rot="35969022">
            <a:off x="3558381" y="2534444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75" name="AutoShape 47"/>
          <p:cNvSpPr>
            <a:spLocks noChangeArrowheads="1"/>
          </p:cNvSpPr>
          <p:nvPr/>
        </p:nvSpPr>
        <p:spPr bwMode="gray">
          <a:xfrm rot="7535209">
            <a:off x="3520281" y="4588669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76" name="AutoShape 48"/>
          <p:cNvSpPr>
            <a:spLocks noChangeArrowheads="1"/>
          </p:cNvSpPr>
          <p:nvPr/>
        </p:nvSpPr>
        <p:spPr bwMode="gray">
          <a:xfrm>
            <a:off x="5356225" y="3586163"/>
            <a:ext cx="792163" cy="288925"/>
          </a:xfrm>
          <a:prstGeom prst="rightArrow">
            <a:avLst>
              <a:gd name="adj1" fmla="val 35167"/>
              <a:gd name="adj2" fmla="val 111029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77" name="AutoShape 49"/>
          <p:cNvSpPr>
            <a:spLocks noChangeArrowheads="1"/>
          </p:cNvSpPr>
          <p:nvPr/>
        </p:nvSpPr>
        <p:spPr bwMode="gray">
          <a:xfrm rot="-10800000">
            <a:off x="2946400" y="3579813"/>
            <a:ext cx="863600" cy="288925"/>
          </a:xfrm>
          <a:prstGeom prst="rightArrow">
            <a:avLst>
              <a:gd name="adj1" fmla="val 35167"/>
              <a:gd name="adj2" fmla="val 121041"/>
            </a:avLst>
          </a:prstGeom>
          <a:gradFill rotWithShape="1">
            <a:gsLst>
              <a:gs pos="0">
                <a:schemeClr val="tx2">
                  <a:gamma/>
                  <a:shade val="89020"/>
                  <a:invGamma/>
                  <a:alpha val="0"/>
                </a:schemeClr>
              </a:gs>
              <a:gs pos="100000">
                <a:schemeClr val="tx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0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4345" name="Oval 50"/>
          <p:cNvSpPr>
            <a:spLocks noChangeArrowheads="1"/>
          </p:cNvSpPr>
          <p:nvPr/>
        </p:nvSpPr>
        <p:spPr bwMode="invGray">
          <a:xfrm>
            <a:off x="2692400" y="3408829"/>
            <a:ext cx="3743325" cy="562630"/>
          </a:xfrm>
          <a:prstGeom prst="ellipse">
            <a:avLst/>
          </a:prstGeom>
          <a:noFill/>
          <a:ln w="38100" algn="ctr">
            <a:solidFill>
              <a:schemeClr val="tx1"/>
            </a:solidFill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grpSp>
        <p:nvGrpSpPr>
          <p:cNvPr id="2" name="Group 51"/>
          <p:cNvGrpSpPr>
            <a:grpSpLocks/>
          </p:cNvGrpSpPr>
          <p:nvPr/>
        </p:nvGrpSpPr>
        <p:grpSpPr bwMode="auto">
          <a:xfrm>
            <a:off x="3429000" y="1876425"/>
            <a:ext cx="360363" cy="360363"/>
            <a:chOff x="1973" y="1706"/>
            <a:chExt cx="227" cy="227"/>
          </a:xfrm>
        </p:grpSpPr>
        <p:sp>
          <p:nvSpPr>
            <p:cNvPr id="48180" name="Oval 52"/>
            <p:cNvSpPr>
              <a:spLocks noChangeArrowheads="1"/>
            </p:cNvSpPr>
            <p:nvPr/>
          </p:nvSpPr>
          <p:spPr bwMode="gray">
            <a:xfrm>
              <a:off x="1973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81" name="Oval 53"/>
            <p:cNvSpPr>
              <a:spLocks noChangeArrowheads="1"/>
            </p:cNvSpPr>
            <p:nvPr/>
          </p:nvSpPr>
          <p:spPr bwMode="gray">
            <a:xfrm>
              <a:off x="1983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grpSp>
        <p:nvGrpSpPr>
          <p:cNvPr id="3" name="Group 54"/>
          <p:cNvGrpSpPr>
            <a:grpSpLocks/>
          </p:cNvGrpSpPr>
          <p:nvPr/>
        </p:nvGrpSpPr>
        <p:grpSpPr bwMode="auto">
          <a:xfrm>
            <a:off x="2484438" y="3532188"/>
            <a:ext cx="360362" cy="360362"/>
            <a:chOff x="1565" y="2659"/>
            <a:chExt cx="227" cy="227"/>
          </a:xfrm>
        </p:grpSpPr>
        <p:sp>
          <p:nvSpPr>
            <p:cNvPr id="48183" name="Oval 55"/>
            <p:cNvSpPr>
              <a:spLocks noChangeArrowheads="1"/>
            </p:cNvSpPr>
            <p:nvPr/>
          </p:nvSpPr>
          <p:spPr bwMode="gray">
            <a:xfrm>
              <a:off x="1565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84" name="Oval 56"/>
            <p:cNvSpPr>
              <a:spLocks noChangeArrowheads="1"/>
            </p:cNvSpPr>
            <p:nvPr/>
          </p:nvSpPr>
          <p:spPr bwMode="gray">
            <a:xfrm>
              <a:off x="1575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grpSp>
        <p:nvGrpSpPr>
          <p:cNvPr id="4" name="Group 57"/>
          <p:cNvGrpSpPr>
            <a:grpSpLocks/>
          </p:cNvGrpSpPr>
          <p:nvPr/>
        </p:nvGrpSpPr>
        <p:grpSpPr bwMode="auto">
          <a:xfrm>
            <a:off x="3348038" y="5075238"/>
            <a:ext cx="360362" cy="360362"/>
            <a:chOff x="2109" y="3612"/>
            <a:chExt cx="227" cy="227"/>
          </a:xfrm>
        </p:grpSpPr>
        <p:sp>
          <p:nvSpPr>
            <p:cNvPr id="48186" name="Oval 58"/>
            <p:cNvSpPr>
              <a:spLocks noChangeArrowheads="1"/>
            </p:cNvSpPr>
            <p:nvPr/>
          </p:nvSpPr>
          <p:spPr bwMode="gray">
            <a:xfrm>
              <a:off x="2109" y="3612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87" name="Oval 59"/>
            <p:cNvSpPr>
              <a:spLocks noChangeArrowheads="1"/>
            </p:cNvSpPr>
            <p:nvPr/>
          </p:nvSpPr>
          <p:spPr bwMode="gray">
            <a:xfrm>
              <a:off x="2119" y="3631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grpSp>
        <p:nvGrpSpPr>
          <p:cNvPr id="5" name="Group 60"/>
          <p:cNvGrpSpPr>
            <a:grpSpLocks/>
          </p:cNvGrpSpPr>
          <p:nvPr/>
        </p:nvGrpSpPr>
        <p:grpSpPr bwMode="auto">
          <a:xfrm>
            <a:off x="5278438" y="1855788"/>
            <a:ext cx="360362" cy="360362"/>
            <a:chOff x="3470" y="1706"/>
            <a:chExt cx="227" cy="227"/>
          </a:xfrm>
        </p:grpSpPr>
        <p:sp>
          <p:nvSpPr>
            <p:cNvPr id="48189" name="Oval 61"/>
            <p:cNvSpPr>
              <a:spLocks noChangeArrowheads="1"/>
            </p:cNvSpPr>
            <p:nvPr/>
          </p:nvSpPr>
          <p:spPr bwMode="gray">
            <a:xfrm>
              <a:off x="3470" y="1706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90" name="Oval 62"/>
            <p:cNvSpPr>
              <a:spLocks noChangeArrowheads="1"/>
            </p:cNvSpPr>
            <p:nvPr/>
          </p:nvSpPr>
          <p:spPr bwMode="gray">
            <a:xfrm>
              <a:off x="3480" y="1725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grpSp>
        <p:nvGrpSpPr>
          <p:cNvPr id="6" name="Group 63"/>
          <p:cNvGrpSpPr>
            <a:grpSpLocks/>
          </p:cNvGrpSpPr>
          <p:nvPr/>
        </p:nvGrpSpPr>
        <p:grpSpPr bwMode="auto">
          <a:xfrm>
            <a:off x="6227763" y="3532188"/>
            <a:ext cx="360362" cy="360362"/>
            <a:chOff x="3923" y="2659"/>
            <a:chExt cx="227" cy="227"/>
          </a:xfrm>
        </p:grpSpPr>
        <p:sp>
          <p:nvSpPr>
            <p:cNvPr id="48192" name="Oval 64"/>
            <p:cNvSpPr>
              <a:spLocks noChangeArrowheads="1"/>
            </p:cNvSpPr>
            <p:nvPr/>
          </p:nvSpPr>
          <p:spPr bwMode="gray">
            <a:xfrm>
              <a:off x="3923" y="2659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93" name="Oval 65"/>
            <p:cNvSpPr>
              <a:spLocks noChangeArrowheads="1"/>
            </p:cNvSpPr>
            <p:nvPr/>
          </p:nvSpPr>
          <p:spPr bwMode="gray">
            <a:xfrm>
              <a:off x="3933" y="2678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grpSp>
        <p:nvGrpSpPr>
          <p:cNvPr id="7" name="Group 66"/>
          <p:cNvGrpSpPr>
            <a:grpSpLocks/>
          </p:cNvGrpSpPr>
          <p:nvPr/>
        </p:nvGrpSpPr>
        <p:grpSpPr bwMode="auto">
          <a:xfrm>
            <a:off x="5334000" y="5132388"/>
            <a:ext cx="360363" cy="360362"/>
            <a:chOff x="3515" y="3521"/>
            <a:chExt cx="227" cy="227"/>
          </a:xfrm>
        </p:grpSpPr>
        <p:sp>
          <p:nvSpPr>
            <p:cNvPr id="48195" name="Oval 67"/>
            <p:cNvSpPr>
              <a:spLocks noChangeArrowheads="1"/>
            </p:cNvSpPr>
            <p:nvPr/>
          </p:nvSpPr>
          <p:spPr bwMode="gray">
            <a:xfrm>
              <a:off x="3515" y="3521"/>
              <a:ext cx="227" cy="227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/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52400" dir="16200000" sy="-100000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48196" name="Oval 68"/>
            <p:cNvSpPr>
              <a:spLocks noChangeArrowheads="1"/>
            </p:cNvSpPr>
            <p:nvPr/>
          </p:nvSpPr>
          <p:spPr bwMode="gray">
            <a:xfrm>
              <a:off x="3525" y="3540"/>
              <a:ext cx="141" cy="142"/>
            </a:xfrm>
            <a:prstGeom prst="ellipse">
              <a:avLst/>
            </a:prstGeom>
            <a:gradFill rotWithShape="1">
              <a:gsLst>
                <a:gs pos="0">
                  <a:schemeClr val="accent1">
                    <a:gamma/>
                    <a:tint val="33725"/>
                    <a:invGamma/>
                  </a:schemeClr>
                </a:gs>
                <a:gs pos="100000">
                  <a:schemeClr val="accent1">
                    <a:alpha val="0"/>
                  </a:schemeClr>
                </a:gs>
              </a:gsLst>
              <a:path path="shape">
                <a:fillToRect l="50000" t="50000" r="50000" b="50000"/>
              </a:path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sp>
        <p:nvSpPr>
          <p:cNvPr id="48197" name="Oval 69"/>
          <p:cNvSpPr>
            <a:spLocks noChangeArrowheads="1"/>
          </p:cNvSpPr>
          <p:nvPr/>
        </p:nvSpPr>
        <p:spPr bwMode="gray">
          <a:xfrm>
            <a:off x="3624263" y="3461217"/>
            <a:ext cx="259766" cy="56263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tint val="0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tint val="0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98" name="Oval 70"/>
          <p:cNvSpPr>
            <a:spLocks noChangeArrowheads="1"/>
          </p:cNvSpPr>
          <p:nvPr/>
        </p:nvSpPr>
        <p:spPr bwMode="gray">
          <a:xfrm>
            <a:off x="3629025" y="3467567"/>
            <a:ext cx="259766" cy="562630"/>
          </a:xfrm>
          <a:prstGeom prst="ellipse">
            <a:avLst/>
          </a:prstGeom>
          <a:gradFill rotWithShape="1">
            <a:gsLst>
              <a:gs pos="0">
                <a:schemeClr val="hlink">
                  <a:alpha val="32001"/>
                </a:schemeClr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199" name="Oval 71"/>
          <p:cNvSpPr>
            <a:spLocks noChangeArrowheads="1"/>
          </p:cNvSpPr>
          <p:nvPr/>
        </p:nvSpPr>
        <p:spPr bwMode="gray">
          <a:xfrm>
            <a:off x="3751263" y="3461217"/>
            <a:ext cx="1690687" cy="56263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54118"/>
                  <a:invGamma/>
                </a:schemeClr>
              </a:gs>
              <a:gs pos="50000">
                <a:schemeClr val="hlink"/>
              </a:gs>
              <a:gs pos="100000">
                <a:schemeClr val="hlink">
                  <a:gamma/>
                  <a:shade val="54118"/>
                  <a:invGamma/>
                </a:schemeClr>
              </a:gs>
            </a:gsLst>
            <a:lin ang="189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8200" name="Oval 72"/>
          <p:cNvSpPr>
            <a:spLocks noChangeArrowheads="1"/>
          </p:cNvSpPr>
          <p:nvPr/>
        </p:nvSpPr>
        <p:spPr bwMode="gray">
          <a:xfrm>
            <a:off x="3733800" y="3434229"/>
            <a:ext cx="1690688" cy="562630"/>
          </a:xfrm>
          <a:prstGeom prst="ellipse">
            <a:avLst/>
          </a:prstGeom>
          <a:gradFill rotWithShape="1">
            <a:gsLst>
              <a:gs pos="0">
                <a:schemeClr val="hlink">
                  <a:gamma/>
                  <a:shade val="63529"/>
                  <a:invGamma/>
                </a:schemeClr>
              </a:gs>
              <a:gs pos="100000">
                <a:schemeClr val="hlink">
                  <a:alpha val="0"/>
                </a:schemeClr>
              </a:gs>
            </a:gsLst>
            <a:lin ang="270000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38100" algn="ctr">
                <a:solidFill>
                  <a:schemeClr val="bg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109250" dir="3267739" algn="ctr" rotWithShape="0">
                    <a:srgbClr val="808080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anchor="ctr">
            <a:spAutoFit/>
          </a:bodyPr>
          <a:lstStyle/>
          <a:p>
            <a:pPr algn="ctr"/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grpSp>
        <p:nvGrpSpPr>
          <p:cNvPr id="8" name="Group 85"/>
          <p:cNvGrpSpPr>
            <a:grpSpLocks/>
          </p:cNvGrpSpPr>
          <p:nvPr/>
        </p:nvGrpSpPr>
        <p:grpSpPr bwMode="auto">
          <a:xfrm>
            <a:off x="3835400" y="3000374"/>
            <a:ext cx="1522413" cy="1473200"/>
            <a:chOff x="2416" y="1890"/>
            <a:chExt cx="959" cy="928"/>
          </a:xfrm>
        </p:grpSpPr>
        <p:sp>
          <p:nvSpPr>
            <p:cNvPr id="14364" name="Oval 73"/>
            <p:cNvSpPr>
              <a:spLocks noChangeArrowheads="1"/>
            </p:cNvSpPr>
            <p:nvPr/>
          </p:nvSpPr>
          <p:spPr bwMode="gray">
            <a:xfrm>
              <a:off x="2416" y="2180"/>
              <a:ext cx="959" cy="354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4365" name="Oval 74"/>
            <p:cNvSpPr>
              <a:spLocks noChangeArrowheads="1"/>
            </p:cNvSpPr>
            <p:nvPr/>
          </p:nvSpPr>
          <p:spPr bwMode="gray">
            <a:xfrm>
              <a:off x="2430" y="1890"/>
              <a:ext cx="927" cy="928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4366" name="Oval 75"/>
            <p:cNvSpPr>
              <a:spLocks noChangeArrowheads="1"/>
            </p:cNvSpPr>
            <p:nvPr/>
          </p:nvSpPr>
          <p:spPr bwMode="gray">
            <a:xfrm>
              <a:off x="2441" y="1896"/>
              <a:ext cx="906" cy="904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4367" name="Oval 76"/>
            <p:cNvSpPr>
              <a:spLocks noChangeArrowheads="1"/>
            </p:cNvSpPr>
            <p:nvPr/>
          </p:nvSpPr>
          <p:spPr bwMode="gray">
            <a:xfrm>
              <a:off x="2451" y="1905"/>
              <a:ext cx="861" cy="845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4368" name="Oval 77"/>
            <p:cNvSpPr>
              <a:spLocks noChangeArrowheads="1"/>
            </p:cNvSpPr>
            <p:nvPr/>
          </p:nvSpPr>
          <p:spPr bwMode="gray">
            <a:xfrm>
              <a:off x="2502" y="1928"/>
              <a:ext cx="765" cy="687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sp>
        <p:nvSpPr>
          <p:cNvPr id="14357" name="Text Box 78"/>
          <p:cNvSpPr txBox="1">
            <a:spLocks noChangeArrowheads="1"/>
          </p:cNvSpPr>
          <p:nvPr/>
        </p:nvSpPr>
        <p:spPr bwMode="auto">
          <a:xfrm>
            <a:off x="4045929" y="3581400"/>
            <a:ext cx="1050288" cy="46166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sz="2400" b="1" dirty="0" smtClean="0">
                <a:solidFill>
                  <a:srgbClr val="000000"/>
                </a:solidFill>
                <a:cs typeface="B Mitra" pitchFamily="2" charset="-78"/>
              </a:rPr>
              <a:t>کایرتسو</a:t>
            </a:r>
            <a:endParaRPr lang="en-US" altLang="zh-CN" sz="2400" b="1" dirty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4358" name="Text Box 79"/>
          <p:cNvSpPr txBox="1">
            <a:spLocks noChangeArrowheads="1"/>
          </p:cNvSpPr>
          <p:nvPr/>
        </p:nvSpPr>
        <p:spPr bwMode="auto">
          <a:xfrm>
            <a:off x="5665307" y="1803400"/>
            <a:ext cx="2528256" cy="36933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b="1" dirty="0" smtClean="0">
                <a:cs typeface="B Mitra" pitchFamily="2" charset="-78"/>
              </a:rPr>
              <a:t>ساختار هیأت‌مدیره یک لایه‌ای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4360" name="Text Box 81"/>
          <p:cNvSpPr txBox="1">
            <a:spLocks noChangeArrowheads="1"/>
          </p:cNvSpPr>
          <p:nvPr/>
        </p:nvSpPr>
        <p:spPr bwMode="auto">
          <a:xfrm>
            <a:off x="6528352" y="3429000"/>
            <a:ext cx="2303837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fa-IR" b="1" dirty="0" smtClean="0">
                <a:cs typeface="B Mitra" pitchFamily="2" charset="-78"/>
              </a:rPr>
              <a:t>اکثریت اعضای هیأت‌مدیره </a:t>
            </a:r>
          </a:p>
          <a:p>
            <a:pPr algn="ctr" rtl="1" eaLnBrk="0" hangingPunct="0"/>
            <a:r>
              <a:rPr lang="fa-IR" b="1" dirty="0" smtClean="0">
                <a:cs typeface="B Mitra" pitchFamily="2" charset="-78"/>
              </a:rPr>
              <a:t>متشکل از مدیران ارشد </a:t>
            </a:r>
          </a:p>
          <a:p>
            <a:pPr algn="ctr" rtl="1" eaLnBrk="0" hangingPunct="0"/>
            <a:r>
              <a:rPr lang="fa-IR" b="1" dirty="0" smtClean="0">
                <a:cs typeface="B Mitra" pitchFamily="2" charset="-78"/>
              </a:rPr>
              <a:t>فعلی و یا پیشین شرکت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4361" name="Text Box 82"/>
          <p:cNvSpPr txBox="1">
            <a:spLocks noChangeArrowheads="1"/>
          </p:cNvSpPr>
          <p:nvPr/>
        </p:nvSpPr>
        <p:spPr bwMode="auto">
          <a:xfrm>
            <a:off x="5791200" y="5105400"/>
            <a:ext cx="1574470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rtl="1" eaLnBrk="0" hangingPunct="0"/>
            <a:r>
              <a:rPr lang="fa-IR" b="1" dirty="0" smtClean="0">
                <a:cs typeface="B Mitra" pitchFamily="2" charset="-78"/>
              </a:rPr>
              <a:t>بانک‌های بزرگ</a:t>
            </a:r>
          </a:p>
          <a:p>
            <a:pPr algn="ctr" rtl="1" eaLnBrk="0" hangingPunct="0"/>
            <a:r>
              <a:rPr lang="fa-IR" b="1" dirty="0" smtClean="0">
                <a:cs typeface="B Mitra" pitchFamily="2" charset="-78"/>
              </a:rPr>
              <a:t>(حداکثر 5 درصد) 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4363" name="Text Box 84"/>
          <p:cNvSpPr txBox="1">
            <a:spLocks noChangeArrowheads="1"/>
          </p:cNvSpPr>
          <p:nvPr/>
        </p:nvSpPr>
        <p:spPr bwMode="auto">
          <a:xfrm>
            <a:off x="567576" y="5094288"/>
            <a:ext cx="225734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b="1" dirty="0" smtClean="0">
                <a:cs typeface="B Mitra" pitchFamily="2" charset="-78"/>
              </a:rPr>
              <a:t>عدم عضویت افراد خارجی </a:t>
            </a:r>
          </a:p>
          <a:p>
            <a:pPr algn="ctr" eaLnBrk="0" hangingPunct="0"/>
            <a:r>
              <a:rPr lang="fa-IR" b="1" dirty="0" smtClean="0">
                <a:cs typeface="B Mitra" pitchFamily="2" charset="-78"/>
              </a:rPr>
              <a:t>در هیات مدیره شرکت‌ها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2133600" y="6019800"/>
            <a:ext cx="4876800" cy="646331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 rtl="1"/>
            <a:r>
              <a:rPr lang="fa-IR" b="1" i="1" dirty="0" smtClean="0">
                <a:solidFill>
                  <a:srgbClr val="000000"/>
                </a:solidFill>
                <a:cs typeface="B Mitra" pitchFamily="2" charset="-78"/>
              </a:rPr>
              <a:t>کایرتسو </a:t>
            </a:r>
            <a:r>
              <a:rPr lang="fa-IR" b="1" dirty="0" smtClean="0">
                <a:solidFill>
                  <a:srgbClr val="000000"/>
                </a:solidFill>
                <a:cs typeface="B Mitra" pitchFamily="2" charset="-78"/>
              </a:rPr>
              <a:t>شبکه‌هایی از شرکتها  که فعالیتهای تجاری مرتبط و</a:t>
            </a:r>
          </a:p>
          <a:p>
            <a:pPr algn="ctr" rtl="1"/>
            <a:r>
              <a:rPr lang="fa-IR" b="1" dirty="0" smtClean="0">
                <a:solidFill>
                  <a:srgbClr val="000000"/>
                </a:solidFill>
                <a:cs typeface="B Mitra" pitchFamily="2" charset="-78"/>
              </a:rPr>
              <a:t> سهامداران مشترک دارند.</a:t>
            </a:r>
            <a:endParaRPr lang="zh-CN" altLang="en-US" b="1" dirty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46" name="Text Box 83"/>
          <p:cNvSpPr txBox="1">
            <a:spLocks noChangeArrowheads="1"/>
          </p:cNvSpPr>
          <p:nvPr/>
        </p:nvSpPr>
        <p:spPr bwMode="auto">
          <a:xfrm>
            <a:off x="0" y="3352800"/>
            <a:ext cx="2917786" cy="92333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b="1" dirty="0" smtClean="0">
                <a:cs typeface="B Mitra" pitchFamily="2" charset="-78"/>
              </a:rPr>
              <a:t> عدم وجود قوانینی بر علیه مبادلات </a:t>
            </a:r>
          </a:p>
          <a:p>
            <a:pPr algn="ctr" eaLnBrk="0" hangingPunct="0"/>
            <a:r>
              <a:rPr lang="fa-IR" b="1" dirty="0" smtClean="0">
                <a:cs typeface="B Mitra" pitchFamily="2" charset="-78"/>
              </a:rPr>
              <a:t>بر اساس اطلاعات محرمانه و</a:t>
            </a:r>
          </a:p>
          <a:p>
            <a:pPr algn="ctr" eaLnBrk="0" hangingPunct="0"/>
            <a:r>
              <a:rPr lang="fa-IR" b="1" dirty="0" smtClean="0">
                <a:cs typeface="B Mitra" pitchFamily="2" charset="-78"/>
              </a:rPr>
              <a:t> رویه‌های انحصاری در شرکت‌ها 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47" name="Text Box 80"/>
          <p:cNvSpPr txBox="1">
            <a:spLocks noChangeArrowheads="1"/>
          </p:cNvSpPr>
          <p:nvPr/>
        </p:nvSpPr>
        <p:spPr bwMode="auto">
          <a:xfrm>
            <a:off x="1447800" y="1752600"/>
            <a:ext cx="1632178" cy="646331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b="1" dirty="0" smtClean="0">
                <a:cs typeface="B Mitra" pitchFamily="2" charset="-78"/>
              </a:rPr>
              <a:t>پایین بودن کیفیت </a:t>
            </a:r>
          </a:p>
          <a:p>
            <a:pPr algn="ctr" eaLnBrk="0" hangingPunct="0"/>
            <a:r>
              <a:rPr lang="fa-IR" b="1" dirty="0" smtClean="0">
                <a:cs typeface="B Mitra" pitchFamily="2" charset="-78"/>
              </a:rPr>
              <a:t>افشا اطلاعات 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3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3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43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58" grpId="0"/>
      <p:bldP spid="14360" grpId="0"/>
      <p:bldP spid="14361" grpId="0"/>
      <p:bldP spid="14363" grpId="0"/>
      <p:bldP spid="45" grpId="0" animBg="1"/>
      <p:bldP spid="45" grpId="1" animBg="1"/>
      <p:bldP spid="46" grpId="0"/>
      <p:bldP spid="4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3600" dirty="0" smtClean="0">
                <a:solidFill>
                  <a:srgbClr val="000000"/>
                </a:solidFill>
                <a:cs typeface="B Yagut" pitchFamily="2" charset="-78"/>
              </a:rPr>
              <a:t>راهبری شرکتی در ژاپن</a:t>
            </a:r>
            <a:endParaRPr lang="en-US" altLang="zh-CN" sz="2000" dirty="0" smtClean="0">
              <a:solidFill>
                <a:srgbClr val="000000"/>
              </a:solidFill>
              <a:ea typeface="SimSun" pitchFamily="2" charset="-122"/>
              <a:cs typeface="B Yagut" pitchFamily="2" charset="-78"/>
            </a:endParaRPr>
          </a:p>
        </p:txBody>
      </p:sp>
      <p:sp>
        <p:nvSpPr>
          <p:cNvPr id="15363" name="AutoShape 47"/>
          <p:cNvSpPr>
            <a:spLocks noChangeArrowheads="1"/>
          </p:cNvSpPr>
          <p:nvPr/>
        </p:nvSpPr>
        <p:spPr bwMode="gray">
          <a:xfrm>
            <a:off x="1244600" y="2500313"/>
            <a:ext cx="2163763" cy="2857500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4E91D4"/>
              </a:gs>
              <a:gs pos="100000">
                <a:srgbClr val="3477A4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>
            <a:outerShdw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64" name="AutoShape 48"/>
          <p:cNvSpPr>
            <a:spLocks noChangeArrowheads="1"/>
          </p:cNvSpPr>
          <p:nvPr/>
        </p:nvSpPr>
        <p:spPr bwMode="gray">
          <a:xfrm>
            <a:off x="1277938" y="2508250"/>
            <a:ext cx="2098675" cy="2803525"/>
          </a:xfrm>
          <a:prstGeom prst="roundRect">
            <a:avLst>
              <a:gd name="adj" fmla="val 16667"/>
            </a:avLst>
          </a:prstGeom>
          <a:solidFill>
            <a:srgbClr val="3CA1E6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 dirty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65" name="AutoShape 49"/>
          <p:cNvSpPr>
            <a:spLocks noChangeArrowheads="1"/>
          </p:cNvSpPr>
          <p:nvPr/>
        </p:nvSpPr>
        <p:spPr bwMode="gray">
          <a:xfrm>
            <a:off x="1295400" y="4572000"/>
            <a:ext cx="2070100" cy="7096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3CA1E6">
                  <a:alpha val="0"/>
                </a:srgbClr>
              </a:gs>
              <a:gs pos="100000">
                <a:srgbClr val="9BCFF2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grpSp>
        <p:nvGrpSpPr>
          <p:cNvPr id="15367" name="Group 51"/>
          <p:cNvGrpSpPr>
            <a:grpSpLocks/>
          </p:cNvGrpSpPr>
          <p:nvPr/>
        </p:nvGrpSpPr>
        <p:grpSpPr bwMode="auto">
          <a:xfrm>
            <a:off x="1989138" y="2197150"/>
            <a:ext cx="642937" cy="622725"/>
            <a:chOff x="1289" y="587"/>
            <a:chExt cx="668" cy="647"/>
          </a:xfrm>
        </p:grpSpPr>
        <p:sp>
          <p:nvSpPr>
            <p:cNvPr id="15390" name="Oval 52"/>
            <p:cNvSpPr>
              <a:spLocks noChangeArrowheads="1"/>
            </p:cNvSpPr>
            <p:nvPr/>
          </p:nvSpPr>
          <p:spPr bwMode="gray">
            <a:xfrm>
              <a:off x="1289" y="646"/>
              <a:ext cx="668" cy="540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5391" name="Oval 53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5392" name="Oval 54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5393" name="Oval 55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5394" name="Oval 56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</p:grpSp>
      <p:sp>
        <p:nvSpPr>
          <p:cNvPr id="15368" name="Text Box 57"/>
          <p:cNvSpPr txBox="1">
            <a:spLocks noChangeArrowheads="1"/>
          </p:cNvSpPr>
          <p:nvPr/>
        </p:nvSpPr>
        <p:spPr bwMode="gray">
          <a:xfrm>
            <a:off x="2127250" y="22844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 dirty="0">
                <a:solidFill>
                  <a:srgbClr val="000000"/>
                </a:solidFill>
                <a:ea typeface="SimSun" pitchFamily="2" charset="-122"/>
                <a:cs typeface="B Mitra" pitchFamily="2" charset="-78"/>
              </a:rPr>
              <a:t>1</a:t>
            </a:r>
          </a:p>
        </p:txBody>
      </p:sp>
      <p:sp>
        <p:nvSpPr>
          <p:cNvPr id="15369" name="AutoShape 59"/>
          <p:cNvSpPr>
            <a:spLocks noChangeArrowheads="1"/>
          </p:cNvSpPr>
          <p:nvPr/>
        </p:nvSpPr>
        <p:spPr bwMode="gray">
          <a:xfrm>
            <a:off x="5969000" y="2500313"/>
            <a:ext cx="2163763" cy="2857500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B59F43"/>
              </a:gs>
              <a:gs pos="100000">
                <a:srgbClr val="8F8849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>
            <a:outerShdw algn="ctr" rotWithShape="0">
              <a:srgbClr val="000000">
                <a:alpha val="50000"/>
              </a:srgbClr>
            </a:outerShdw>
          </a:effectLst>
        </p:spPr>
        <p:txBody>
          <a:bodyPr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70" name="AutoShape 60"/>
          <p:cNvSpPr>
            <a:spLocks noChangeArrowheads="1"/>
          </p:cNvSpPr>
          <p:nvPr/>
        </p:nvSpPr>
        <p:spPr bwMode="gray">
          <a:xfrm>
            <a:off x="6002338" y="2508250"/>
            <a:ext cx="2098675" cy="2803525"/>
          </a:xfrm>
          <a:prstGeom prst="roundRect">
            <a:avLst>
              <a:gd name="adj" fmla="val 16667"/>
            </a:avLst>
          </a:prstGeom>
          <a:solidFill>
            <a:srgbClr val="E9E065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71" name="AutoShape 61"/>
          <p:cNvSpPr>
            <a:spLocks noChangeArrowheads="1"/>
          </p:cNvSpPr>
          <p:nvPr/>
        </p:nvSpPr>
        <p:spPr bwMode="gray">
          <a:xfrm>
            <a:off x="6019800" y="4572000"/>
            <a:ext cx="2070100" cy="7096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E9E065"/>
              </a:gs>
              <a:gs pos="100000">
                <a:srgbClr val="F2EDA6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72" name="AutoShape 62"/>
          <p:cNvSpPr>
            <a:spLocks noChangeArrowheads="1"/>
          </p:cNvSpPr>
          <p:nvPr/>
        </p:nvSpPr>
        <p:spPr bwMode="gray">
          <a:xfrm>
            <a:off x="6019800" y="2530475"/>
            <a:ext cx="2070100" cy="708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F8F5CC"/>
              </a:gs>
              <a:gs pos="100000">
                <a:srgbClr val="E9E065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grpSp>
        <p:nvGrpSpPr>
          <p:cNvPr id="15373" name="Group 63"/>
          <p:cNvGrpSpPr>
            <a:grpSpLocks/>
          </p:cNvGrpSpPr>
          <p:nvPr/>
        </p:nvGrpSpPr>
        <p:grpSpPr bwMode="auto">
          <a:xfrm>
            <a:off x="6713538" y="2197150"/>
            <a:ext cx="642937" cy="622725"/>
            <a:chOff x="1289" y="587"/>
            <a:chExt cx="668" cy="647"/>
          </a:xfrm>
        </p:grpSpPr>
        <p:sp>
          <p:nvSpPr>
            <p:cNvPr id="15385" name="Oval 64"/>
            <p:cNvSpPr>
              <a:spLocks noChangeArrowheads="1"/>
            </p:cNvSpPr>
            <p:nvPr/>
          </p:nvSpPr>
          <p:spPr bwMode="gray">
            <a:xfrm>
              <a:off x="1289" y="646"/>
              <a:ext cx="668" cy="540"/>
            </a:xfrm>
            <a:prstGeom prst="ellipse">
              <a:avLst/>
            </a:prstGeom>
            <a:solidFill>
              <a:srgbClr val="333333"/>
            </a:soli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pPr algn="ctr"/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5386" name="Oval 65"/>
            <p:cNvSpPr>
              <a:spLocks noChangeArrowheads="1"/>
            </p:cNvSpPr>
            <p:nvPr/>
          </p:nvSpPr>
          <p:spPr bwMode="gray">
            <a:xfrm>
              <a:off x="1296" y="587"/>
              <a:ext cx="646" cy="647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5387" name="Oval 66"/>
            <p:cNvSpPr>
              <a:spLocks noChangeArrowheads="1"/>
            </p:cNvSpPr>
            <p:nvPr/>
          </p:nvSpPr>
          <p:spPr bwMode="gray">
            <a:xfrm>
              <a:off x="1304" y="591"/>
              <a:ext cx="631" cy="631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5388" name="Oval 67"/>
            <p:cNvSpPr>
              <a:spLocks noChangeArrowheads="1"/>
            </p:cNvSpPr>
            <p:nvPr/>
          </p:nvSpPr>
          <p:spPr bwMode="gray">
            <a:xfrm>
              <a:off x="1311" y="597"/>
              <a:ext cx="600" cy="589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15389" name="Oval 68"/>
            <p:cNvSpPr>
              <a:spLocks noChangeArrowheads="1"/>
            </p:cNvSpPr>
            <p:nvPr/>
          </p:nvSpPr>
          <p:spPr bwMode="gray">
            <a:xfrm>
              <a:off x="1346" y="613"/>
              <a:ext cx="533" cy="479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vert="eaVert" wrap="none" anchor="ctr"/>
            <a:lstStyle/>
            <a:p>
              <a:pPr algn="ctr"/>
              <a:endParaRPr lang="zh-CN" altLang="en-US" b="1">
                <a:solidFill>
                  <a:srgbClr val="000000"/>
                </a:solidFill>
                <a:ea typeface="SimSun" pitchFamily="2" charset="-122"/>
                <a:cs typeface="B Mitra" pitchFamily="2" charset="-78"/>
              </a:endParaRPr>
            </a:p>
          </p:txBody>
        </p:sp>
      </p:grpSp>
      <p:sp>
        <p:nvSpPr>
          <p:cNvPr id="15374" name="Text Box 69"/>
          <p:cNvSpPr txBox="1">
            <a:spLocks noChangeArrowheads="1"/>
          </p:cNvSpPr>
          <p:nvPr/>
        </p:nvSpPr>
        <p:spPr bwMode="gray">
          <a:xfrm>
            <a:off x="6851650" y="22844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rgbClr val="000000"/>
                </a:solidFill>
                <a:ea typeface="SimSun" pitchFamily="2" charset="-122"/>
                <a:cs typeface="B Mitra" pitchFamily="2" charset="-78"/>
              </a:rPr>
              <a:t>3</a:t>
            </a:r>
          </a:p>
        </p:txBody>
      </p:sp>
      <p:sp>
        <p:nvSpPr>
          <p:cNvPr id="15375" name="AutoShape 71"/>
          <p:cNvSpPr>
            <a:spLocks noChangeArrowheads="1"/>
          </p:cNvSpPr>
          <p:nvPr/>
        </p:nvSpPr>
        <p:spPr bwMode="gray">
          <a:xfrm>
            <a:off x="3606800" y="2500313"/>
            <a:ext cx="2163763" cy="2857500"/>
          </a:xfrm>
          <a:prstGeom prst="roundRect">
            <a:avLst>
              <a:gd name="adj" fmla="val 17509"/>
            </a:avLst>
          </a:prstGeom>
          <a:gradFill rotWithShape="1">
            <a:gsLst>
              <a:gs pos="0">
                <a:srgbClr val="34B034"/>
              </a:gs>
              <a:gs pos="100000">
                <a:srgbClr val="3F8B4A"/>
              </a:gs>
            </a:gsLst>
            <a:lin ang="27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76" name="AutoShape 72"/>
          <p:cNvSpPr>
            <a:spLocks noChangeArrowheads="1"/>
          </p:cNvSpPr>
          <p:nvPr/>
        </p:nvSpPr>
        <p:spPr bwMode="gray">
          <a:xfrm>
            <a:off x="3640138" y="2508250"/>
            <a:ext cx="2098675" cy="2803525"/>
          </a:xfrm>
          <a:prstGeom prst="roundRect">
            <a:avLst>
              <a:gd name="adj" fmla="val 16667"/>
            </a:avLst>
          </a:prstGeom>
          <a:solidFill>
            <a:srgbClr val="73E77E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 dirty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77" name="AutoShape 73"/>
          <p:cNvSpPr>
            <a:spLocks noChangeArrowheads="1"/>
          </p:cNvSpPr>
          <p:nvPr/>
        </p:nvSpPr>
        <p:spPr bwMode="gray">
          <a:xfrm>
            <a:off x="3657600" y="4572000"/>
            <a:ext cx="2070100" cy="709613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73E77E"/>
              </a:gs>
              <a:gs pos="100000">
                <a:srgbClr val="B3F2B9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78" name="AutoShape 74"/>
          <p:cNvSpPr>
            <a:spLocks noChangeArrowheads="1"/>
          </p:cNvSpPr>
          <p:nvPr/>
        </p:nvSpPr>
        <p:spPr bwMode="gray">
          <a:xfrm>
            <a:off x="3657600" y="2530475"/>
            <a:ext cx="2070100" cy="70802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rgbClr val="D0F7D4"/>
              </a:gs>
              <a:gs pos="100000">
                <a:srgbClr val="73E77E"/>
              </a:gs>
            </a:gsLst>
            <a:lin ang="5400000" scaled="1"/>
          </a:gra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79" name="Oval 75"/>
          <p:cNvSpPr>
            <a:spLocks noChangeArrowheads="1"/>
          </p:cNvSpPr>
          <p:nvPr/>
        </p:nvSpPr>
        <p:spPr bwMode="gray">
          <a:xfrm>
            <a:off x="4351338" y="2254131"/>
            <a:ext cx="642937" cy="519351"/>
          </a:xfrm>
          <a:prstGeom prst="ellipse">
            <a:avLst/>
          </a:prstGeom>
          <a:solidFill>
            <a:srgbClr val="333333"/>
          </a:solidFill>
          <a:ln w="38100" algn="ctr">
            <a:noFill/>
            <a:round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80" name="Oval 76"/>
          <p:cNvSpPr>
            <a:spLocks noChangeArrowheads="1"/>
          </p:cNvSpPr>
          <p:nvPr/>
        </p:nvSpPr>
        <p:spPr bwMode="gray">
          <a:xfrm>
            <a:off x="4357688" y="2197100"/>
            <a:ext cx="622300" cy="622300"/>
          </a:xfrm>
          <a:prstGeom prst="ellipse">
            <a:avLst/>
          </a:prstGeom>
          <a:gradFill rotWithShape="1">
            <a:gsLst>
              <a:gs pos="0">
                <a:srgbClr val="636869"/>
              </a:gs>
              <a:gs pos="100000">
                <a:srgbClr val="D6E1E2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81" name="Oval 77"/>
          <p:cNvSpPr>
            <a:spLocks noChangeArrowheads="1"/>
          </p:cNvSpPr>
          <p:nvPr/>
        </p:nvSpPr>
        <p:spPr bwMode="gray">
          <a:xfrm>
            <a:off x="4365625" y="2200275"/>
            <a:ext cx="608013" cy="608013"/>
          </a:xfrm>
          <a:prstGeom prst="ellipse">
            <a:avLst/>
          </a:prstGeom>
          <a:gradFill rotWithShape="1">
            <a:gsLst>
              <a:gs pos="0">
                <a:srgbClr val="D6E1E2">
                  <a:alpha val="0"/>
                </a:srgbClr>
              </a:gs>
              <a:gs pos="100000">
                <a:srgbClr val="F1F5F5"/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82" name="Oval 78"/>
          <p:cNvSpPr>
            <a:spLocks noChangeArrowheads="1"/>
          </p:cNvSpPr>
          <p:nvPr/>
        </p:nvSpPr>
        <p:spPr bwMode="gray">
          <a:xfrm>
            <a:off x="4371975" y="2206625"/>
            <a:ext cx="577850" cy="566738"/>
          </a:xfrm>
          <a:prstGeom prst="ellipse">
            <a:avLst/>
          </a:prstGeom>
          <a:gradFill rotWithShape="1">
            <a:gsLst>
              <a:gs pos="0">
                <a:srgbClr val="AAB2B3"/>
              </a:gs>
              <a:gs pos="100000">
                <a:srgbClr val="D6E1E2">
                  <a:alpha val="48000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83" name="Oval 79"/>
          <p:cNvSpPr>
            <a:spLocks noChangeArrowheads="1"/>
          </p:cNvSpPr>
          <p:nvPr/>
        </p:nvSpPr>
        <p:spPr bwMode="gray">
          <a:xfrm>
            <a:off x="4406900" y="2222500"/>
            <a:ext cx="512763" cy="460375"/>
          </a:xfrm>
          <a:prstGeom prst="ellipse">
            <a:avLst/>
          </a:prstGeom>
          <a:gradFill rotWithShape="1">
            <a:gsLst>
              <a:gs pos="0">
                <a:srgbClr val="FFFFFF"/>
              </a:gs>
              <a:gs pos="100000">
                <a:srgbClr val="D6E1E2">
                  <a:alpha val="37999"/>
                </a:srgbClr>
              </a:gs>
            </a:gsLst>
            <a:lin ang="5400000" scaled="1"/>
          </a:gradFill>
          <a:ln w="9525" algn="ctr">
            <a:noFill/>
            <a:round/>
            <a:headEnd/>
            <a:tailEnd/>
          </a:ln>
          <a:effectLst/>
        </p:spPr>
        <p:txBody>
          <a:bodyPr vert="eaVert" wrap="none" anchor="ctr"/>
          <a:lstStyle/>
          <a:p>
            <a:pPr algn="ctr"/>
            <a:endParaRPr lang="zh-CN" altLang="en-US" b="1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15384" name="Text Box 80"/>
          <p:cNvSpPr txBox="1">
            <a:spLocks noChangeArrowheads="1"/>
          </p:cNvSpPr>
          <p:nvPr/>
        </p:nvSpPr>
        <p:spPr bwMode="gray">
          <a:xfrm>
            <a:off x="4489450" y="2284413"/>
            <a:ext cx="354013" cy="45720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en-US" altLang="zh-CN" sz="2400" b="1">
                <a:solidFill>
                  <a:srgbClr val="000000"/>
                </a:solidFill>
                <a:ea typeface="SimSun" pitchFamily="2" charset="-122"/>
                <a:cs typeface="B Mitra" pitchFamily="2" charset="-78"/>
              </a:rPr>
              <a:t>2</a:t>
            </a:r>
          </a:p>
        </p:txBody>
      </p:sp>
      <p:sp>
        <p:nvSpPr>
          <p:cNvPr id="36" name="TextBox 35"/>
          <p:cNvSpPr txBox="1"/>
          <p:nvPr/>
        </p:nvSpPr>
        <p:spPr>
          <a:xfrm>
            <a:off x="3886200" y="2971800"/>
            <a:ext cx="1676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b="1" u="sng" dirty="0" smtClean="0">
                <a:solidFill>
                  <a:srgbClr val="000000"/>
                </a:solidFill>
                <a:cs typeface="B Mitra" pitchFamily="2" charset="-78"/>
              </a:rPr>
              <a:t>کایرتسوهای افقی: </a:t>
            </a:r>
            <a:r>
              <a:rPr lang="fa-IR" b="1" dirty="0" smtClean="0">
                <a:solidFill>
                  <a:srgbClr val="000000"/>
                </a:solidFill>
                <a:cs typeface="B Mitra" pitchFamily="2" charset="-78"/>
              </a:rPr>
              <a:t>شبکه‌ای از شرکت‌هایی که در بازارهای محصول مشابه قرار دارند.</a:t>
            </a:r>
            <a:endParaRPr lang="zh-CN" altLang="en-US" b="1" dirty="0" smtClean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1371600" y="2971800"/>
            <a:ext cx="18288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u="sng" dirty="0" smtClean="0">
                <a:solidFill>
                  <a:srgbClr val="000000"/>
                </a:solidFill>
                <a:cs typeface="B Mitra" pitchFamily="2" charset="-78"/>
              </a:rPr>
              <a:t>کایرتسوهای عمودی: </a:t>
            </a:r>
            <a:r>
              <a:rPr lang="fa-IR" b="1" dirty="0" smtClean="0">
                <a:solidFill>
                  <a:srgbClr val="000000"/>
                </a:solidFill>
                <a:cs typeface="B Mitra" pitchFamily="2" charset="-78"/>
              </a:rPr>
              <a:t>شبکه‌ای از شرکت‌هایی که پیرامون  تامین‌کنندگان، تولیدکنندگان و توزیع کنندگان یک صنعت شکل گرفته‌اند</a:t>
            </a:r>
            <a:r>
              <a:rPr lang="en-CA" b="1" dirty="0" smtClean="0">
                <a:solidFill>
                  <a:srgbClr val="000000"/>
                </a:solidFill>
                <a:cs typeface="B Mitra" pitchFamily="2" charset="-78"/>
              </a:rPr>
              <a:t>.</a:t>
            </a:r>
            <a:r>
              <a:rPr lang="fa-IR" b="1" dirty="0" smtClean="0">
                <a:solidFill>
                  <a:srgbClr val="000000"/>
                </a:solidFill>
                <a:cs typeface="B Mitra" pitchFamily="2" charset="-78"/>
              </a:rPr>
              <a:t> </a:t>
            </a:r>
            <a:endParaRPr lang="zh-CN" altLang="en-US" b="1" dirty="0">
              <a:solidFill>
                <a:srgbClr val="000000"/>
              </a:solidFill>
              <a:ea typeface="SimSun" pitchFamily="2" charset="-122"/>
              <a:cs typeface="B Mitra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172200" y="2819400"/>
            <a:ext cx="17526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solidFill>
                  <a:srgbClr val="000000"/>
                </a:solidFill>
                <a:cs typeface="B Mitra" pitchFamily="2" charset="-78"/>
              </a:rPr>
              <a:t>جلوگیری از نوسانات قیمت سهام  و نیز برتری یافتن مالکیت یک شرکت بر دیگری توسط مدیریت/ عدم نگرانی از بابت خطر تحصیل از سوی دیگر شرکت‌ها</a:t>
            </a:r>
            <a:endParaRPr lang="en-US" b="1" dirty="0">
              <a:solidFill>
                <a:srgbClr val="000000"/>
              </a:solidFill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6" grpId="0"/>
      <p:bldP spid="37" grpId="0"/>
      <p:bldP spid="3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Freeform 3"/>
          <p:cNvSpPr>
            <a:spLocks noEditPoints="1"/>
          </p:cNvSpPr>
          <p:nvPr/>
        </p:nvSpPr>
        <p:spPr bwMode="gray">
          <a:xfrm rot="-1358056">
            <a:off x="1160463" y="2690813"/>
            <a:ext cx="6853237" cy="2803525"/>
          </a:xfrm>
          <a:custGeom>
            <a:avLst/>
            <a:gdLst>
              <a:gd name="T0" fmla="*/ 1692 w 4040"/>
              <a:gd name="T1" fmla="*/ 12 h 1888"/>
              <a:gd name="T2" fmla="*/ 1234 w 4040"/>
              <a:gd name="T3" fmla="*/ 74 h 1888"/>
              <a:gd name="T4" fmla="*/ 828 w 4040"/>
              <a:gd name="T5" fmla="*/ 182 h 1888"/>
              <a:gd name="T6" fmla="*/ 486 w 4040"/>
              <a:gd name="T7" fmla="*/ 330 h 1888"/>
              <a:gd name="T8" fmla="*/ 226 w 4040"/>
              <a:gd name="T9" fmla="*/ 510 h 1888"/>
              <a:gd name="T10" fmla="*/ 58 w 4040"/>
              <a:gd name="T11" fmla="*/ 718 h 1888"/>
              <a:gd name="T12" fmla="*/ 0 w 4040"/>
              <a:gd name="T13" fmla="*/ 944 h 1888"/>
              <a:gd name="T14" fmla="*/ 58 w 4040"/>
              <a:gd name="T15" fmla="*/ 1170 h 1888"/>
              <a:gd name="T16" fmla="*/ 226 w 4040"/>
              <a:gd name="T17" fmla="*/ 1378 h 1888"/>
              <a:gd name="T18" fmla="*/ 486 w 4040"/>
              <a:gd name="T19" fmla="*/ 1558 h 1888"/>
              <a:gd name="T20" fmla="*/ 828 w 4040"/>
              <a:gd name="T21" fmla="*/ 1706 h 1888"/>
              <a:gd name="T22" fmla="*/ 1234 w 4040"/>
              <a:gd name="T23" fmla="*/ 1814 h 1888"/>
              <a:gd name="T24" fmla="*/ 1692 w 4040"/>
              <a:gd name="T25" fmla="*/ 1876 h 1888"/>
              <a:gd name="T26" fmla="*/ 2186 w 4040"/>
              <a:gd name="T27" fmla="*/ 1884 h 1888"/>
              <a:gd name="T28" fmla="*/ 2658 w 4040"/>
              <a:gd name="T29" fmla="*/ 1840 h 1888"/>
              <a:gd name="T30" fmla="*/ 3084 w 4040"/>
              <a:gd name="T31" fmla="*/ 1746 h 1888"/>
              <a:gd name="T32" fmla="*/ 3448 w 4040"/>
              <a:gd name="T33" fmla="*/ 1612 h 1888"/>
              <a:gd name="T34" fmla="*/ 3738 w 4040"/>
              <a:gd name="T35" fmla="*/ 1442 h 1888"/>
              <a:gd name="T36" fmla="*/ 3938 w 4040"/>
              <a:gd name="T37" fmla="*/ 1242 h 1888"/>
              <a:gd name="T38" fmla="*/ 4034 w 4040"/>
              <a:gd name="T39" fmla="*/ 1022 h 1888"/>
              <a:gd name="T40" fmla="*/ 4014 w 4040"/>
              <a:gd name="T41" fmla="*/ 790 h 1888"/>
              <a:gd name="T42" fmla="*/ 3882 w 4040"/>
              <a:gd name="T43" fmla="*/ 576 h 1888"/>
              <a:gd name="T44" fmla="*/ 3650 w 4040"/>
              <a:gd name="T45" fmla="*/ 386 h 1888"/>
              <a:gd name="T46" fmla="*/ 3334 w 4040"/>
              <a:gd name="T47" fmla="*/ 228 h 1888"/>
              <a:gd name="T48" fmla="*/ 2948 w 4040"/>
              <a:gd name="T49" fmla="*/ 106 h 1888"/>
              <a:gd name="T50" fmla="*/ 2506 w 4040"/>
              <a:gd name="T51" fmla="*/ 28 h 1888"/>
              <a:gd name="T52" fmla="*/ 2020 w 4040"/>
              <a:gd name="T53" fmla="*/ 0 h 1888"/>
              <a:gd name="T54" fmla="*/ 1606 w 4040"/>
              <a:gd name="T55" fmla="*/ 1736 h 1888"/>
              <a:gd name="T56" fmla="*/ 1164 w 4040"/>
              <a:gd name="T57" fmla="*/ 1678 h 1888"/>
              <a:gd name="T58" fmla="*/ 776 w 4040"/>
              <a:gd name="T59" fmla="*/ 1576 h 1888"/>
              <a:gd name="T60" fmla="*/ 458 w 4040"/>
              <a:gd name="T61" fmla="*/ 1436 h 1888"/>
              <a:gd name="T62" fmla="*/ 224 w 4040"/>
              <a:gd name="T63" fmla="*/ 1266 h 1888"/>
              <a:gd name="T64" fmla="*/ 88 w 4040"/>
              <a:gd name="T65" fmla="*/ 1074 h 1888"/>
              <a:gd name="T66" fmla="*/ 68 w 4040"/>
              <a:gd name="T67" fmla="*/ 864 h 1888"/>
              <a:gd name="T68" fmla="*/ 166 w 4040"/>
              <a:gd name="T69" fmla="*/ 664 h 1888"/>
              <a:gd name="T70" fmla="*/ 370 w 4040"/>
              <a:gd name="T71" fmla="*/ 486 h 1888"/>
              <a:gd name="T72" fmla="*/ 662 w 4040"/>
              <a:gd name="T73" fmla="*/ 336 h 1888"/>
              <a:gd name="T74" fmla="*/ 1028 w 4040"/>
              <a:gd name="T75" fmla="*/ 222 h 1888"/>
              <a:gd name="T76" fmla="*/ 1454 w 4040"/>
              <a:gd name="T77" fmla="*/ 148 h 1888"/>
              <a:gd name="T78" fmla="*/ 1922 w 4040"/>
              <a:gd name="T79" fmla="*/ 120 h 1888"/>
              <a:gd name="T80" fmla="*/ 2392 w 4040"/>
              <a:gd name="T81" fmla="*/ 148 h 1888"/>
              <a:gd name="T82" fmla="*/ 2818 w 4040"/>
              <a:gd name="T83" fmla="*/ 222 h 1888"/>
              <a:gd name="T84" fmla="*/ 3184 w 4040"/>
              <a:gd name="T85" fmla="*/ 336 h 1888"/>
              <a:gd name="T86" fmla="*/ 3476 w 4040"/>
              <a:gd name="T87" fmla="*/ 486 h 1888"/>
              <a:gd name="T88" fmla="*/ 3680 w 4040"/>
              <a:gd name="T89" fmla="*/ 664 h 1888"/>
              <a:gd name="T90" fmla="*/ 3778 w 4040"/>
              <a:gd name="T91" fmla="*/ 864 h 1888"/>
              <a:gd name="T92" fmla="*/ 3758 w 4040"/>
              <a:gd name="T93" fmla="*/ 1074 h 1888"/>
              <a:gd name="T94" fmla="*/ 3622 w 4040"/>
              <a:gd name="T95" fmla="*/ 1266 h 1888"/>
              <a:gd name="T96" fmla="*/ 3388 w 4040"/>
              <a:gd name="T97" fmla="*/ 1436 h 1888"/>
              <a:gd name="T98" fmla="*/ 3070 w 4040"/>
              <a:gd name="T99" fmla="*/ 1576 h 1888"/>
              <a:gd name="T100" fmla="*/ 2682 w 4040"/>
              <a:gd name="T101" fmla="*/ 1678 h 1888"/>
              <a:gd name="T102" fmla="*/ 2240 w 4040"/>
              <a:gd name="T103" fmla="*/ 1736 h 188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4040" h="1888">
                <a:moveTo>
                  <a:pt x="2020" y="0"/>
                </a:moveTo>
                <a:lnTo>
                  <a:pt x="1854" y="4"/>
                </a:lnTo>
                <a:lnTo>
                  <a:pt x="1692" y="12"/>
                </a:lnTo>
                <a:lnTo>
                  <a:pt x="1534" y="28"/>
                </a:lnTo>
                <a:lnTo>
                  <a:pt x="1382" y="48"/>
                </a:lnTo>
                <a:lnTo>
                  <a:pt x="1234" y="74"/>
                </a:lnTo>
                <a:lnTo>
                  <a:pt x="1092" y="106"/>
                </a:lnTo>
                <a:lnTo>
                  <a:pt x="956" y="142"/>
                </a:lnTo>
                <a:lnTo>
                  <a:pt x="828" y="182"/>
                </a:lnTo>
                <a:lnTo>
                  <a:pt x="706" y="228"/>
                </a:lnTo>
                <a:lnTo>
                  <a:pt x="592" y="276"/>
                </a:lnTo>
                <a:lnTo>
                  <a:pt x="486" y="330"/>
                </a:lnTo>
                <a:lnTo>
                  <a:pt x="390" y="386"/>
                </a:lnTo>
                <a:lnTo>
                  <a:pt x="302" y="446"/>
                </a:lnTo>
                <a:lnTo>
                  <a:pt x="226" y="510"/>
                </a:lnTo>
                <a:lnTo>
                  <a:pt x="158" y="576"/>
                </a:lnTo>
                <a:lnTo>
                  <a:pt x="102" y="646"/>
                </a:lnTo>
                <a:lnTo>
                  <a:pt x="58" y="718"/>
                </a:lnTo>
                <a:lnTo>
                  <a:pt x="26" y="790"/>
                </a:lnTo>
                <a:lnTo>
                  <a:pt x="6" y="866"/>
                </a:lnTo>
                <a:lnTo>
                  <a:pt x="0" y="944"/>
                </a:lnTo>
                <a:lnTo>
                  <a:pt x="6" y="1022"/>
                </a:lnTo>
                <a:lnTo>
                  <a:pt x="26" y="1098"/>
                </a:lnTo>
                <a:lnTo>
                  <a:pt x="58" y="1170"/>
                </a:lnTo>
                <a:lnTo>
                  <a:pt x="102" y="1242"/>
                </a:lnTo>
                <a:lnTo>
                  <a:pt x="158" y="1312"/>
                </a:lnTo>
                <a:lnTo>
                  <a:pt x="226" y="1378"/>
                </a:lnTo>
                <a:lnTo>
                  <a:pt x="302" y="1442"/>
                </a:lnTo>
                <a:lnTo>
                  <a:pt x="390" y="1502"/>
                </a:lnTo>
                <a:lnTo>
                  <a:pt x="486" y="1558"/>
                </a:lnTo>
                <a:lnTo>
                  <a:pt x="592" y="1612"/>
                </a:lnTo>
                <a:lnTo>
                  <a:pt x="706" y="1660"/>
                </a:lnTo>
                <a:lnTo>
                  <a:pt x="828" y="1706"/>
                </a:lnTo>
                <a:lnTo>
                  <a:pt x="956" y="1746"/>
                </a:lnTo>
                <a:lnTo>
                  <a:pt x="1092" y="1782"/>
                </a:lnTo>
                <a:lnTo>
                  <a:pt x="1234" y="1814"/>
                </a:lnTo>
                <a:lnTo>
                  <a:pt x="1382" y="1840"/>
                </a:lnTo>
                <a:lnTo>
                  <a:pt x="1534" y="1860"/>
                </a:lnTo>
                <a:lnTo>
                  <a:pt x="1692" y="1876"/>
                </a:lnTo>
                <a:lnTo>
                  <a:pt x="1854" y="1884"/>
                </a:lnTo>
                <a:lnTo>
                  <a:pt x="2020" y="1888"/>
                </a:lnTo>
                <a:lnTo>
                  <a:pt x="2186" y="1884"/>
                </a:lnTo>
                <a:lnTo>
                  <a:pt x="2348" y="1876"/>
                </a:lnTo>
                <a:lnTo>
                  <a:pt x="2506" y="1860"/>
                </a:lnTo>
                <a:lnTo>
                  <a:pt x="2658" y="1840"/>
                </a:lnTo>
                <a:lnTo>
                  <a:pt x="2806" y="1814"/>
                </a:lnTo>
                <a:lnTo>
                  <a:pt x="2948" y="1782"/>
                </a:lnTo>
                <a:lnTo>
                  <a:pt x="3084" y="1746"/>
                </a:lnTo>
                <a:lnTo>
                  <a:pt x="3212" y="1706"/>
                </a:lnTo>
                <a:lnTo>
                  <a:pt x="3334" y="1660"/>
                </a:lnTo>
                <a:lnTo>
                  <a:pt x="3448" y="1612"/>
                </a:lnTo>
                <a:lnTo>
                  <a:pt x="3554" y="1558"/>
                </a:lnTo>
                <a:lnTo>
                  <a:pt x="3650" y="1502"/>
                </a:lnTo>
                <a:lnTo>
                  <a:pt x="3738" y="1442"/>
                </a:lnTo>
                <a:lnTo>
                  <a:pt x="3814" y="1378"/>
                </a:lnTo>
                <a:lnTo>
                  <a:pt x="3882" y="1312"/>
                </a:lnTo>
                <a:lnTo>
                  <a:pt x="3938" y="1242"/>
                </a:lnTo>
                <a:lnTo>
                  <a:pt x="3982" y="1170"/>
                </a:lnTo>
                <a:lnTo>
                  <a:pt x="4014" y="1098"/>
                </a:lnTo>
                <a:lnTo>
                  <a:pt x="4034" y="1022"/>
                </a:lnTo>
                <a:lnTo>
                  <a:pt x="4040" y="944"/>
                </a:lnTo>
                <a:lnTo>
                  <a:pt x="4034" y="866"/>
                </a:lnTo>
                <a:lnTo>
                  <a:pt x="4014" y="790"/>
                </a:lnTo>
                <a:lnTo>
                  <a:pt x="3982" y="718"/>
                </a:lnTo>
                <a:lnTo>
                  <a:pt x="3938" y="646"/>
                </a:lnTo>
                <a:lnTo>
                  <a:pt x="3882" y="576"/>
                </a:lnTo>
                <a:lnTo>
                  <a:pt x="3814" y="510"/>
                </a:lnTo>
                <a:lnTo>
                  <a:pt x="3738" y="446"/>
                </a:lnTo>
                <a:lnTo>
                  <a:pt x="3650" y="386"/>
                </a:lnTo>
                <a:lnTo>
                  <a:pt x="3554" y="330"/>
                </a:lnTo>
                <a:lnTo>
                  <a:pt x="3448" y="276"/>
                </a:lnTo>
                <a:lnTo>
                  <a:pt x="3334" y="228"/>
                </a:lnTo>
                <a:lnTo>
                  <a:pt x="3212" y="182"/>
                </a:lnTo>
                <a:lnTo>
                  <a:pt x="3084" y="142"/>
                </a:lnTo>
                <a:lnTo>
                  <a:pt x="2948" y="106"/>
                </a:lnTo>
                <a:lnTo>
                  <a:pt x="2806" y="74"/>
                </a:lnTo>
                <a:lnTo>
                  <a:pt x="2658" y="48"/>
                </a:lnTo>
                <a:lnTo>
                  <a:pt x="2506" y="28"/>
                </a:lnTo>
                <a:lnTo>
                  <a:pt x="2348" y="12"/>
                </a:lnTo>
                <a:lnTo>
                  <a:pt x="2186" y="4"/>
                </a:lnTo>
                <a:lnTo>
                  <a:pt x="2020" y="0"/>
                </a:lnTo>
                <a:close/>
                <a:moveTo>
                  <a:pt x="1922" y="1748"/>
                </a:moveTo>
                <a:lnTo>
                  <a:pt x="1762" y="1746"/>
                </a:lnTo>
                <a:lnTo>
                  <a:pt x="1606" y="1736"/>
                </a:lnTo>
                <a:lnTo>
                  <a:pt x="1454" y="1722"/>
                </a:lnTo>
                <a:lnTo>
                  <a:pt x="1306" y="1702"/>
                </a:lnTo>
                <a:lnTo>
                  <a:pt x="1164" y="1678"/>
                </a:lnTo>
                <a:lnTo>
                  <a:pt x="1028" y="1648"/>
                </a:lnTo>
                <a:lnTo>
                  <a:pt x="898" y="1614"/>
                </a:lnTo>
                <a:lnTo>
                  <a:pt x="776" y="1576"/>
                </a:lnTo>
                <a:lnTo>
                  <a:pt x="662" y="1532"/>
                </a:lnTo>
                <a:lnTo>
                  <a:pt x="554" y="1486"/>
                </a:lnTo>
                <a:lnTo>
                  <a:pt x="458" y="1436"/>
                </a:lnTo>
                <a:lnTo>
                  <a:pt x="370" y="1382"/>
                </a:lnTo>
                <a:lnTo>
                  <a:pt x="292" y="1326"/>
                </a:lnTo>
                <a:lnTo>
                  <a:pt x="224" y="1266"/>
                </a:lnTo>
                <a:lnTo>
                  <a:pt x="166" y="1204"/>
                </a:lnTo>
                <a:lnTo>
                  <a:pt x="122" y="1140"/>
                </a:lnTo>
                <a:lnTo>
                  <a:pt x="88" y="1074"/>
                </a:lnTo>
                <a:lnTo>
                  <a:pt x="68" y="1004"/>
                </a:lnTo>
                <a:lnTo>
                  <a:pt x="62" y="934"/>
                </a:lnTo>
                <a:lnTo>
                  <a:pt x="68" y="864"/>
                </a:lnTo>
                <a:lnTo>
                  <a:pt x="88" y="796"/>
                </a:lnTo>
                <a:lnTo>
                  <a:pt x="122" y="730"/>
                </a:lnTo>
                <a:lnTo>
                  <a:pt x="166" y="664"/>
                </a:lnTo>
                <a:lnTo>
                  <a:pt x="224" y="602"/>
                </a:lnTo>
                <a:lnTo>
                  <a:pt x="292" y="544"/>
                </a:lnTo>
                <a:lnTo>
                  <a:pt x="370" y="486"/>
                </a:lnTo>
                <a:lnTo>
                  <a:pt x="458" y="434"/>
                </a:lnTo>
                <a:lnTo>
                  <a:pt x="554" y="382"/>
                </a:lnTo>
                <a:lnTo>
                  <a:pt x="662" y="336"/>
                </a:lnTo>
                <a:lnTo>
                  <a:pt x="776" y="294"/>
                </a:lnTo>
                <a:lnTo>
                  <a:pt x="898" y="256"/>
                </a:lnTo>
                <a:lnTo>
                  <a:pt x="1028" y="222"/>
                </a:lnTo>
                <a:lnTo>
                  <a:pt x="1164" y="192"/>
                </a:lnTo>
                <a:lnTo>
                  <a:pt x="1306" y="166"/>
                </a:lnTo>
                <a:lnTo>
                  <a:pt x="1454" y="148"/>
                </a:lnTo>
                <a:lnTo>
                  <a:pt x="1606" y="132"/>
                </a:lnTo>
                <a:lnTo>
                  <a:pt x="1762" y="124"/>
                </a:lnTo>
                <a:lnTo>
                  <a:pt x="1922" y="120"/>
                </a:lnTo>
                <a:lnTo>
                  <a:pt x="2084" y="124"/>
                </a:lnTo>
                <a:lnTo>
                  <a:pt x="2240" y="132"/>
                </a:lnTo>
                <a:lnTo>
                  <a:pt x="2392" y="148"/>
                </a:lnTo>
                <a:lnTo>
                  <a:pt x="2540" y="166"/>
                </a:lnTo>
                <a:lnTo>
                  <a:pt x="2682" y="192"/>
                </a:lnTo>
                <a:lnTo>
                  <a:pt x="2818" y="222"/>
                </a:lnTo>
                <a:lnTo>
                  <a:pt x="2948" y="256"/>
                </a:lnTo>
                <a:lnTo>
                  <a:pt x="3070" y="294"/>
                </a:lnTo>
                <a:lnTo>
                  <a:pt x="3184" y="336"/>
                </a:lnTo>
                <a:lnTo>
                  <a:pt x="3292" y="382"/>
                </a:lnTo>
                <a:lnTo>
                  <a:pt x="3388" y="434"/>
                </a:lnTo>
                <a:lnTo>
                  <a:pt x="3476" y="486"/>
                </a:lnTo>
                <a:lnTo>
                  <a:pt x="3554" y="544"/>
                </a:lnTo>
                <a:lnTo>
                  <a:pt x="3622" y="602"/>
                </a:lnTo>
                <a:lnTo>
                  <a:pt x="3680" y="664"/>
                </a:lnTo>
                <a:lnTo>
                  <a:pt x="3724" y="730"/>
                </a:lnTo>
                <a:lnTo>
                  <a:pt x="3758" y="796"/>
                </a:lnTo>
                <a:lnTo>
                  <a:pt x="3778" y="864"/>
                </a:lnTo>
                <a:lnTo>
                  <a:pt x="3784" y="934"/>
                </a:lnTo>
                <a:lnTo>
                  <a:pt x="3778" y="1004"/>
                </a:lnTo>
                <a:lnTo>
                  <a:pt x="3758" y="1074"/>
                </a:lnTo>
                <a:lnTo>
                  <a:pt x="3724" y="1140"/>
                </a:lnTo>
                <a:lnTo>
                  <a:pt x="3680" y="1204"/>
                </a:lnTo>
                <a:lnTo>
                  <a:pt x="3622" y="1266"/>
                </a:lnTo>
                <a:lnTo>
                  <a:pt x="3554" y="1326"/>
                </a:lnTo>
                <a:lnTo>
                  <a:pt x="3476" y="1382"/>
                </a:lnTo>
                <a:lnTo>
                  <a:pt x="3388" y="1436"/>
                </a:lnTo>
                <a:lnTo>
                  <a:pt x="3292" y="1486"/>
                </a:lnTo>
                <a:lnTo>
                  <a:pt x="3184" y="1532"/>
                </a:lnTo>
                <a:lnTo>
                  <a:pt x="3070" y="1576"/>
                </a:lnTo>
                <a:lnTo>
                  <a:pt x="2948" y="1614"/>
                </a:lnTo>
                <a:lnTo>
                  <a:pt x="2818" y="1648"/>
                </a:lnTo>
                <a:lnTo>
                  <a:pt x="2682" y="1678"/>
                </a:lnTo>
                <a:lnTo>
                  <a:pt x="2540" y="1702"/>
                </a:lnTo>
                <a:lnTo>
                  <a:pt x="2392" y="1722"/>
                </a:lnTo>
                <a:lnTo>
                  <a:pt x="2240" y="1736"/>
                </a:lnTo>
                <a:lnTo>
                  <a:pt x="2084" y="1746"/>
                </a:lnTo>
                <a:lnTo>
                  <a:pt x="1922" y="1748"/>
                </a:lnTo>
                <a:close/>
              </a:path>
            </a:pathLst>
          </a:custGeom>
          <a:gradFill rotWithShape="1">
            <a:gsLst>
              <a:gs pos="0">
                <a:schemeClr val="accent2">
                  <a:gamma/>
                  <a:tint val="9412"/>
                  <a:invGamma/>
                </a:schemeClr>
              </a:gs>
              <a:gs pos="100000">
                <a:schemeClr val="accent2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0">
                <a:solidFill>
                  <a:srgbClr val="F7C16B"/>
                </a:solidFill>
                <a:prstDash val="solid"/>
                <a:round/>
                <a:headEnd/>
                <a:tailEnd/>
              </a14:hiddenLine>
            </a:ext>
          </a:extLst>
        </p:spPr>
        <p:txBody>
          <a:bodyPr/>
          <a:lstStyle/>
          <a:p>
            <a:pPr>
              <a:defRPr/>
            </a:pPr>
            <a:endParaRPr lang="zh-CN" altLang="en-US">
              <a:latin typeface="Arial" charset="0"/>
            </a:endParaRPr>
          </a:p>
        </p:txBody>
      </p:sp>
      <p:sp>
        <p:nvSpPr>
          <p:cNvPr id="7171" name="Oval 18"/>
          <p:cNvSpPr>
            <a:spLocks noChangeArrowheads="1"/>
          </p:cNvSpPr>
          <p:nvPr/>
        </p:nvSpPr>
        <p:spPr bwMode="ltGray">
          <a:xfrm rot="-1543677">
            <a:off x="4495800" y="2667000"/>
            <a:ext cx="1066800" cy="304800"/>
          </a:xfrm>
          <a:prstGeom prst="ellipse">
            <a:avLst/>
          </a:prstGeom>
          <a:solidFill>
            <a:srgbClr val="020A53">
              <a:alpha val="7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7172" name="Oval 19"/>
          <p:cNvSpPr>
            <a:spLocks noChangeArrowheads="1"/>
          </p:cNvSpPr>
          <p:nvPr/>
        </p:nvSpPr>
        <p:spPr bwMode="ltGray">
          <a:xfrm rot="-1543677">
            <a:off x="7391400" y="2895600"/>
            <a:ext cx="1066800" cy="304800"/>
          </a:xfrm>
          <a:prstGeom prst="ellipse">
            <a:avLst/>
          </a:prstGeom>
          <a:solidFill>
            <a:srgbClr val="020A53">
              <a:alpha val="7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7173" name="Oval 20"/>
          <p:cNvSpPr>
            <a:spLocks noChangeArrowheads="1"/>
          </p:cNvSpPr>
          <p:nvPr/>
        </p:nvSpPr>
        <p:spPr bwMode="ltGray">
          <a:xfrm rot="-1543677">
            <a:off x="2895600" y="5867400"/>
            <a:ext cx="1066800" cy="304800"/>
          </a:xfrm>
          <a:prstGeom prst="ellipse">
            <a:avLst/>
          </a:prstGeom>
          <a:solidFill>
            <a:srgbClr val="020A53">
              <a:alpha val="7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7174" name="Oval 21"/>
          <p:cNvSpPr>
            <a:spLocks noChangeArrowheads="1"/>
          </p:cNvSpPr>
          <p:nvPr/>
        </p:nvSpPr>
        <p:spPr bwMode="ltGray">
          <a:xfrm rot="-1543677">
            <a:off x="5638800" y="5257800"/>
            <a:ext cx="1066800" cy="304800"/>
          </a:xfrm>
          <a:prstGeom prst="ellipse">
            <a:avLst/>
          </a:prstGeom>
          <a:solidFill>
            <a:srgbClr val="020A53">
              <a:alpha val="7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7175" name="Oval 22"/>
          <p:cNvSpPr>
            <a:spLocks noChangeArrowheads="1"/>
          </p:cNvSpPr>
          <p:nvPr/>
        </p:nvSpPr>
        <p:spPr bwMode="ltGray">
          <a:xfrm rot="-1543677">
            <a:off x="1981200" y="4191000"/>
            <a:ext cx="1066800" cy="304800"/>
          </a:xfrm>
          <a:prstGeom prst="ellipse">
            <a:avLst/>
          </a:prstGeom>
          <a:solidFill>
            <a:srgbClr val="020A53">
              <a:alpha val="79999"/>
            </a:srgbClr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zh-CN" altLang="en-US">
              <a:ea typeface="SimSun" pitchFamily="2" charset="-122"/>
            </a:endParaRPr>
          </a:p>
        </p:txBody>
      </p:sp>
      <p:sp>
        <p:nvSpPr>
          <p:cNvPr id="7176" name="Rectangle 2"/>
          <p:cNvSpPr>
            <a:spLocks noGrp="1" noChangeArrowheads="1"/>
          </p:cNvSpPr>
          <p:nvPr>
            <p:ph type="title"/>
          </p:nvPr>
        </p:nvSpPr>
        <p:spPr>
          <a:xfrm>
            <a:off x="2057400" y="533400"/>
            <a:ext cx="5029200" cy="685800"/>
          </a:xfrm>
        </p:spPr>
        <p:txBody>
          <a:bodyPr/>
          <a:lstStyle/>
          <a:p>
            <a:pPr algn="ctr" eaLnBrk="1" hangingPunct="1"/>
            <a:r>
              <a:rPr lang="en-US" altLang="zh-CN" sz="4000" dirty="0" smtClean="0">
                <a:ea typeface="SimSun" pitchFamily="2" charset="-122"/>
                <a:cs typeface="B Yagut" pitchFamily="2" charset="-78"/>
              </a:rPr>
              <a:t> </a:t>
            </a:r>
            <a:r>
              <a:rPr lang="fa-IR" altLang="zh-CN" sz="4000" dirty="0" smtClean="0">
                <a:ea typeface="SimSun" pitchFamily="2" charset="-122"/>
                <a:cs typeface="B Yagut" pitchFamily="2" charset="-78"/>
              </a:rPr>
              <a:t>چارچوب نظری</a:t>
            </a:r>
            <a:endParaRPr lang="en-US" altLang="zh-CN" sz="4000" dirty="0" smtClean="0">
              <a:ea typeface="SimSun" pitchFamily="2" charset="-122"/>
              <a:cs typeface="B Yagut" pitchFamily="2" charset="-78"/>
            </a:endParaRPr>
          </a:p>
        </p:txBody>
      </p:sp>
      <p:sp>
        <p:nvSpPr>
          <p:cNvPr id="33796" name="Oval 4"/>
          <p:cNvSpPr>
            <a:spLocks noChangeArrowheads="1"/>
          </p:cNvSpPr>
          <p:nvPr/>
        </p:nvSpPr>
        <p:spPr bwMode="gray">
          <a:xfrm>
            <a:off x="3581400" y="1828800"/>
            <a:ext cx="1595438" cy="1274763"/>
          </a:xfrm>
          <a:prstGeom prst="ellipse">
            <a:avLst/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rgbClr val="001D3A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>
              <a:ea typeface="SimSun" pitchFamily="2" charset="-122"/>
            </a:endParaRPr>
          </a:p>
        </p:txBody>
      </p:sp>
      <p:sp>
        <p:nvSpPr>
          <p:cNvPr id="33797" name="Oval 5"/>
          <p:cNvSpPr>
            <a:spLocks noChangeArrowheads="1"/>
          </p:cNvSpPr>
          <p:nvPr/>
        </p:nvSpPr>
        <p:spPr bwMode="gray">
          <a:xfrm>
            <a:off x="838200" y="3276600"/>
            <a:ext cx="1817688" cy="1350963"/>
          </a:xfrm>
          <a:prstGeom prst="ellipse">
            <a:avLst/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31373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rgbClr val="001D3A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>
              <a:ea typeface="SimSun" pitchFamily="2" charset="-122"/>
            </a:endParaRPr>
          </a:p>
        </p:txBody>
      </p:sp>
      <p:sp>
        <p:nvSpPr>
          <p:cNvPr id="33798" name="Oval 6"/>
          <p:cNvSpPr>
            <a:spLocks noChangeArrowheads="1"/>
          </p:cNvSpPr>
          <p:nvPr/>
        </p:nvSpPr>
        <p:spPr bwMode="gray">
          <a:xfrm>
            <a:off x="1981200" y="5049838"/>
            <a:ext cx="1562100" cy="1274762"/>
          </a:xfrm>
          <a:prstGeom prst="ellipse">
            <a:avLst/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35686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rgbClr val="001D3A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>
              <a:ea typeface="SimSun" pitchFamily="2" charset="-122"/>
            </a:endParaRPr>
          </a:p>
        </p:txBody>
      </p:sp>
      <p:sp>
        <p:nvSpPr>
          <p:cNvPr id="33799" name="Oval 7"/>
          <p:cNvSpPr>
            <a:spLocks noChangeArrowheads="1"/>
          </p:cNvSpPr>
          <p:nvPr/>
        </p:nvSpPr>
        <p:spPr bwMode="gray">
          <a:xfrm>
            <a:off x="5035550" y="4419600"/>
            <a:ext cx="2127250" cy="1274763"/>
          </a:xfrm>
          <a:prstGeom prst="ellipse">
            <a:avLst/>
          </a:prstGeom>
          <a:gradFill rotWithShape="1">
            <a:gsLst>
              <a:gs pos="0">
                <a:schemeClr val="tx2"/>
              </a:gs>
              <a:gs pos="100000">
                <a:schemeClr val="tx2">
                  <a:gamma/>
                  <a:shade val="42353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6200" dir="10800000" kx="-3284103" algn="br" rotWithShape="0">
                    <a:srgbClr val="001D3A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>
              <a:ea typeface="SimSun" pitchFamily="2" charset="-122"/>
            </a:endParaRPr>
          </a:p>
        </p:txBody>
      </p:sp>
      <p:sp>
        <p:nvSpPr>
          <p:cNvPr id="33800" name="Oval 8"/>
          <p:cNvSpPr>
            <a:spLocks noChangeArrowheads="1"/>
          </p:cNvSpPr>
          <p:nvPr/>
        </p:nvSpPr>
        <p:spPr bwMode="gray">
          <a:xfrm>
            <a:off x="6400800" y="2057400"/>
            <a:ext cx="1676400" cy="1274763"/>
          </a:xfrm>
          <a:prstGeom prst="ellipse">
            <a:avLst/>
          </a:prstGeom>
          <a:gradFill rotWithShape="1">
            <a:gsLst>
              <a:gs pos="0">
                <a:schemeClr val="folHlink"/>
              </a:gs>
              <a:gs pos="100000">
                <a:schemeClr val="folHlink">
                  <a:gamma/>
                  <a:shade val="34510"/>
                  <a:invGamma/>
                </a:scheme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77251" dir="11367739" kx="-3284103" algn="br" rotWithShape="0">
                    <a:srgbClr val="001D3A">
                      <a:alpha val="50000"/>
                    </a:srgb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zh-CN" altLang="zh-CN">
              <a:ea typeface="SimSun" pitchFamily="2" charset="-122"/>
            </a:endParaRPr>
          </a:p>
        </p:txBody>
      </p:sp>
      <p:sp>
        <p:nvSpPr>
          <p:cNvPr id="7182" name="Text Box 9"/>
          <p:cNvSpPr txBox="1">
            <a:spLocks noChangeArrowheads="1"/>
          </p:cNvSpPr>
          <p:nvPr/>
        </p:nvSpPr>
        <p:spPr bwMode="gray">
          <a:xfrm>
            <a:off x="838200" y="3657600"/>
            <a:ext cx="18181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b="1" dirty="0" smtClean="0">
                <a:cs typeface="B Mitra" pitchFamily="2" charset="-78"/>
              </a:rPr>
              <a:t>لزوم کاهش یا تعدیل</a:t>
            </a:r>
          </a:p>
          <a:p>
            <a:pPr algn="ctr" eaLnBrk="0" hangingPunct="0"/>
            <a:r>
              <a:rPr lang="fa-IR" b="1" dirty="0" smtClean="0">
                <a:cs typeface="B Mitra" pitchFamily="2" charset="-78"/>
              </a:rPr>
              <a:t>تضاد منافع </a:t>
            </a:r>
            <a:endParaRPr lang="en-US" altLang="zh-CN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7183" name="Text Box 10"/>
          <p:cNvSpPr txBox="1">
            <a:spLocks noChangeArrowheads="1"/>
          </p:cNvSpPr>
          <p:nvPr/>
        </p:nvSpPr>
        <p:spPr bwMode="gray">
          <a:xfrm>
            <a:off x="3657600" y="2133600"/>
            <a:ext cx="151195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fa-IR" b="1" dirty="0" smtClean="0">
                <a:cs typeface="B Mitra" pitchFamily="2" charset="-78"/>
              </a:rPr>
              <a:t>گسترش مالکیت </a:t>
            </a:r>
          </a:p>
          <a:p>
            <a:pPr algn="ctr" eaLnBrk="0" hangingPunct="0"/>
            <a:r>
              <a:rPr lang="fa-IR" b="1" dirty="0" smtClean="0">
                <a:cs typeface="B Mitra" pitchFamily="2" charset="-78"/>
              </a:rPr>
              <a:t>شرکت‌ها </a:t>
            </a:r>
            <a:endParaRPr lang="en-US" altLang="zh-CN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7184" name="Text Box 11"/>
          <p:cNvSpPr txBox="1">
            <a:spLocks noChangeArrowheads="1"/>
          </p:cNvSpPr>
          <p:nvPr/>
        </p:nvSpPr>
        <p:spPr bwMode="gray">
          <a:xfrm>
            <a:off x="6629400" y="2362200"/>
            <a:ext cx="132921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b="1" dirty="0" smtClean="0">
                <a:cs typeface="B Mitra" pitchFamily="2" charset="-78"/>
              </a:rPr>
              <a:t>واسپاری اداره </a:t>
            </a:r>
          </a:p>
          <a:p>
            <a:pPr algn="ctr" eaLnBrk="0" hangingPunct="0"/>
            <a:r>
              <a:rPr lang="fa-IR" b="1" dirty="0" smtClean="0">
                <a:cs typeface="B Mitra" pitchFamily="2" charset="-78"/>
              </a:rPr>
              <a:t>امور شرکت</a:t>
            </a:r>
            <a:endParaRPr lang="en-US" altLang="zh-CN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7185" name="Text Box 12"/>
          <p:cNvSpPr txBox="1">
            <a:spLocks noChangeArrowheads="1"/>
          </p:cNvSpPr>
          <p:nvPr/>
        </p:nvSpPr>
        <p:spPr bwMode="gray">
          <a:xfrm>
            <a:off x="5334000" y="4724400"/>
            <a:ext cx="149752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fa-IR" b="1" dirty="0" smtClean="0">
                <a:cs typeface="B Mitra" pitchFamily="2" charset="-78"/>
              </a:rPr>
              <a:t>تضاد منافع میان </a:t>
            </a:r>
          </a:p>
          <a:p>
            <a:pPr eaLnBrk="0" hangingPunct="0"/>
            <a:r>
              <a:rPr lang="fa-IR" b="1" dirty="0" smtClean="0">
                <a:cs typeface="B Mitra" pitchFamily="2" charset="-78"/>
              </a:rPr>
              <a:t>مالکان و مدیران</a:t>
            </a:r>
            <a:endParaRPr lang="en-US" altLang="zh-CN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7186" name="Text Box 13"/>
          <p:cNvSpPr txBox="1">
            <a:spLocks noChangeArrowheads="1"/>
          </p:cNvSpPr>
          <p:nvPr/>
        </p:nvSpPr>
        <p:spPr bwMode="gray">
          <a:xfrm>
            <a:off x="2057400" y="5334000"/>
            <a:ext cx="146386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b="1" dirty="0" smtClean="0">
                <a:cs typeface="B Mitra" pitchFamily="2" charset="-78"/>
              </a:rPr>
              <a:t>ظهور هزینه‌های </a:t>
            </a:r>
          </a:p>
          <a:p>
            <a:pPr algn="ctr" eaLnBrk="0" hangingPunct="0"/>
            <a:r>
              <a:rPr lang="fa-IR" b="1" dirty="0" smtClean="0">
                <a:cs typeface="B Mitra" pitchFamily="2" charset="-78"/>
              </a:rPr>
              <a:t>نمایندگی</a:t>
            </a:r>
            <a:endParaRPr lang="en-US" altLang="zh-CN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7187" name="Text Box 14"/>
          <p:cNvSpPr txBox="1">
            <a:spLocks noChangeArrowheads="1"/>
          </p:cNvSpPr>
          <p:nvPr/>
        </p:nvSpPr>
        <p:spPr bwMode="black">
          <a:xfrm>
            <a:off x="3352800" y="3657600"/>
            <a:ext cx="25908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dist="35921" dir="2700000" algn="ctr" rotWithShape="0">
              <a:srgbClr val="000000"/>
            </a:outerShdw>
          </a:effectLst>
        </p:spPr>
        <p:txBody>
          <a:bodyPr>
            <a:spAutoFit/>
          </a:bodyPr>
          <a:lstStyle/>
          <a:p>
            <a:pPr algn="ctr" eaLnBrk="0" hangingPunct="0"/>
            <a:r>
              <a:rPr lang="fa-IR" sz="2800" b="1" dirty="0" smtClean="0">
                <a:cs typeface="B Mitra" pitchFamily="2" charset="-78"/>
              </a:rPr>
              <a:t>افزایش ارزش </a:t>
            </a:r>
          </a:p>
          <a:p>
            <a:pPr algn="ctr" eaLnBrk="0" hangingPunct="0"/>
            <a:r>
              <a:rPr lang="fa-IR" sz="2800" b="1" dirty="0" smtClean="0">
                <a:cs typeface="B Mitra" pitchFamily="2" charset="-78"/>
              </a:rPr>
              <a:t>در بلند‌مدت </a:t>
            </a:r>
            <a:endParaRPr lang="en-US" altLang="zh-CN" sz="2800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  <p:sp>
        <p:nvSpPr>
          <p:cNvPr id="7188" name="Line 15"/>
          <p:cNvSpPr>
            <a:spLocks noChangeShapeType="1"/>
          </p:cNvSpPr>
          <p:nvPr/>
        </p:nvSpPr>
        <p:spPr bwMode="black">
          <a:xfrm>
            <a:off x="2555875" y="2116138"/>
            <a:ext cx="1793875" cy="16176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 wrap="none" anchor="ctr"/>
          <a:lstStyle/>
          <a:p>
            <a:endParaRPr lang="en-US"/>
          </a:p>
        </p:txBody>
      </p:sp>
      <p:cxnSp>
        <p:nvCxnSpPr>
          <p:cNvPr id="7189" name="AutoShape 16"/>
          <p:cNvCxnSpPr>
            <a:cxnSpLocks noChangeShapeType="1"/>
          </p:cNvCxnSpPr>
          <p:nvPr/>
        </p:nvCxnSpPr>
        <p:spPr bwMode="black">
          <a:xfrm flipH="1">
            <a:off x="539750" y="2116138"/>
            <a:ext cx="2016125" cy="0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</p:spPr>
      </p:cxnSp>
      <p:sp>
        <p:nvSpPr>
          <p:cNvPr id="7190" name="Text Box 17"/>
          <p:cNvSpPr txBox="1">
            <a:spLocks noChangeArrowheads="1"/>
          </p:cNvSpPr>
          <p:nvPr/>
        </p:nvSpPr>
        <p:spPr bwMode="black">
          <a:xfrm>
            <a:off x="609600" y="1447800"/>
            <a:ext cx="2082621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eaLnBrk="0" hangingPunct="0"/>
            <a:r>
              <a:rPr lang="fa-IR" sz="2800" b="1" dirty="0" smtClean="0">
                <a:cs typeface="B Mitra" pitchFamily="2" charset="-78"/>
              </a:rPr>
              <a:t>راهبری شرکتی </a:t>
            </a:r>
            <a:endParaRPr lang="en-US" altLang="zh-CN" sz="2800" b="1" dirty="0">
              <a:latin typeface="Verdana" pitchFamily="34" charset="0"/>
              <a:ea typeface="SimSun" pitchFamily="2" charset="-12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1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71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71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71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87" grpId="0"/>
      <p:bldP spid="7188" grpId="0" animBg="1"/>
      <p:bldP spid="719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Yagut" pitchFamily="2" charset="-78"/>
              </a:rPr>
              <a:t>راهبری شرکتی در ایران</a:t>
            </a:r>
            <a:endParaRPr lang="en-US" altLang="zh-CN" dirty="0" smtClean="0">
              <a:ea typeface="SimSun" pitchFamily="2" charset="-122"/>
              <a:cs typeface="B Yagut" pitchFamily="2" charset="-78"/>
            </a:endParaRPr>
          </a:p>
        </p:txBody>
      </p:sp>
      <p:sp>
        <p:nvSpPr>
          <p:cNvPr id="34819" name="AutoShape 3"/>
          <p:cNvSpPr>
            <a:spLocks noChangeArrowheads="1"/>
          </p:cNvSpPr>
          <p:nvPr/>
        </p:nvSpPr>
        <p:spPr bwMode="gray">
          <a:xfrm>
            <a:off x="6400800" y="2945279"/>
            <a:ext cx="2514600" cy="2585323"/>
          </a:xfrm>
          <a:prstGeom prst="chevron">
            <a:avLst>
              <a:gd name="adj" fmla="val 16468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45490"/>
                  <a:invGamma/>
                </a:schemeClr>
              </a:gs>
            </a:gsLst>
            <a:lin ang="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fa-IR" b="1" dirty="0" smtClean="0">
                <a:cs typeface="B Mitra" pitchFamily="2" charset="-78"/>
              </a:rPr>
              <a:t>پیش‌نویس دستورالعمل راهبری شرکتی برای شرکت‌های بورسی و فرا بورسی جهت نظرخواهی عمومی در سامانه اطلاعاتی بورس اوراق بهادار قرار گرفته شد </a:t>
            </a:r>
            <a:endParaRPr lang="zh-CN" altLang="en-US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4820" name="AutoShape 4"/>
          <p:cNvSpPr>
            <a:spLocks noChangeArrowheads="1"/>
          </p:cNvSpPr>
          <p:nvPr/>
        </p:nvSpPr>
        <p:spPr bwMode="gray">
          <a:xfrm>
            <a:off x="3352800" y="2936437"/>
            <a:ext cx="3276600" cy="2585323"/>
          </a:xfrm>
          <a:prstGeom prst="chevron">
            <a:avLst>
              <a:gd name="adj" fmla="val 17384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45490"/>
                  <a:invGamma/>
                </a:schemeClr>
              </a:gs>
            </a:gsLst>
            <a:lin ang="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fa-IR" b="1" dirty="0" smtClean="0">
                <a:cs typeface="B Mitra" pitchFamily="2" charset="-78"/>
              </a:rPr>
              <a:t>شرکت بورس اوراق بهادار تهران با تشکیل کارگروهی تحت عنوان کارگروه حاکمیت شرکتی شروع به تدوین دستورالعملی برای به‌کارگیری اصول راهبری شرکتی توسط شرکت‌های پذیرفته شده در بورس نمود. </a:t>
            </a:r>
            <a:endParaRPr lang="zh-CN" altLang="en-US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gray">
          <a:xfrm>
            <a:off x="685800" y="2919799"/>
            <a:ext cx="2895600" cy="2585323"/>
          </a:xfrm>
          <a:prstGeom prst="chevron">
            <a:avLst>
              <a:gd name="adj" fmla="val 17384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tint val="45490"/>
                  <a:invGamma/>
                </a:schemeClr>
              </a:gs>
            </a:gsLst>
            <a:lin ang="0" scaled="1"/>
          </a:gradFill>
          <a:ln w="38100">
            <a:solidFill>
              <a:srgbClr val="EAEAEA"/>
            </a:solidFill>
            <a:miter lim="800000"/>
            <a:headEnd/>
            <a:tailEnd/>
          </a:ln>
          <a:effectLst>
            <a:outerShdw dist="109250" dir="3267739" algn="ctr" rotWithShape="0">
              <a:srgbClr val="333333">
                <a:alpha val="50000"/>
              </a:srgbClr>
            </a:outerShdw>
          </a:effectLst>
        </p:spPr>
        <p:txBody>
          <a:bodyPr wrap="square" anchor="ctr">
            <a:spAutoFit/>
          </a:bodyPr>
          <a:lstStyle/>
          <a:p>
            <a:pPr algn="ctr"/>
            <a:r>
              <a:rPr lang="fa-IR" b="1" dirty="0" smtClean="0">
                <a:cs typeface="B Mitra" pitchFamily="2" charset="-78"/>
              </a:rPr>
              <a:t>مرکز تحقیقات و توسعه بازار سرمایه سازمان بورس اوراق بهادار، اولین ویرایش آئین نامه راهبری شرکتی را تنظیم و در سامانه اطلاعاتی بورس اوراق بهادار تهران قرار داد. </a:t>
            </a:r>
            <a:endParaRPr lang="zh-CN" altLang="en-US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4822" name="AutoShape 6"/>
          <p:cNvSpPr>
            <a:spLocks noChangeArrowheads="1"/>
          </p:cNvSpPr>
          <p:nvPr/>
        </p:nvSpPr>
        <p:spPr bwMode="gray">
          <a:xfrm>
            <a:off x="1397000" y="2057400"/>
            <a:ext cx="1828800" cy="4222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fa-IR" sz="2000" b="1" dirty="0" smtClean="0">
                <a:cs typeface="B Mitra" pitchFamily="2" charset="-78"/>
              </a:rPr>
              <a:t> 1383 </a:t>
            </a:r>
            <a:endParaRPr lang="en-US" altLang="zh-CN" sz="2000" b="1" dirty="0">
              <a:latin typeface="Arial" charset="0"/>
              <a:ea typeface="宋体" charset="-122"/>
            </a:endParaRPr>
          </a:p>
        </p:txBody>
      </p:sp>
      <p:sp>
        <p:nvSpPr>
          <p:cNvPr id="34823" name="AutoShape 7"/>
          <p:cNvSpPr>
            <a:spLocks noChangeArrowheads="1"/>
          </p:cNvSpPr>
          <p:nvPr/>
        </p:nvSpPr>
        <p:spPr bwMode="gray">
          <a:xfrm>
            <a:off x="3962400" y="2133600"/>
            <a:ext cx="1828800" cy="4222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a-IR" altLang="zh-CN" sz="2000" b="1" dirty="0" smtClean="0">
                <a:latin typeface="Arial" charset="0"/>
                <a:ea typeface="宋体" charset="-122"/>
                <a:cs typeface="B Mitra" pitchFamily="2" charset="-78"/>
              </a:rPr>
              <a:t>1386</a:t>
            </a:r>
            <a:endParaRPr lang="en-US" altLang="zh-CN" sz="2000" b="1" dirty="0">
              <a:latin typeface="Arial" charset="0"/>
              <a:ea typeface="宋体" charset="-122"/>
              <a:cs typeface="B Mitra" pitchFamily="2" charset="-78"/>
            </a:endParaRPr>
          </a:p>
        </p:txBody>
      </p:sp>
      <p:sp>
        <p:nvSpPr>
          <p:cNvPr id="34824" name="AutoShape 8"/>
          <p:cNvSpPr>
            <a:spLocks noChangeArrowheads="1"/>
          </p:cNvSpPr>
          <p:nvPr/>
        </p:nvSpPr>
        <p:spPr bwMode="gray">
          <a:xfrm>
            <a:off x="6324600" y="2133600"/>
            <a:ext cx="1828800" cy="422275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 w="38100" algn="ctr">
            <a:solidFill>
              <a:srgbClr val="FFFFFF"/>
            </a:solidFill>
            <a:round/>
            <a:headEnd/>
            <a:tailEnd/>
          </a:ln>
          <a:effectLst>
            <a:outerShdw dist="63500" dir="3187806" algn="ctr" rotWithShape="0">
              <a:srgbClr val="001D3A"/>
            </a:outerShdw>
          </a:effectLst>
        </p:spPr>
        <p:txBody>
          <a:bodyPr wrap="none" anchor="ctr"/>
          <a:lstStyle/>
          <a:p>
            <a:pPr algn="ctr">
              <a:defRPr/>
            </a:pPr>
            <a:r>
              <a:rPr lang="fa-IR" sz="2000" b="1" dirty="0" smtClean="0">
                <a:cs typeface="B Mitra" pitchFamily="2" charset="-78"/>
              </a:rPr>
              <a:t>1392</a:t>
            </a:r>
            <a:endParaRPr lang="en-US" altLang="zh-CN" sz="2000" b="1" dirty="0">
              <a:latin typeface="Arial" charset="0"/>
              <a:ea typeface="宋体" charset="-122"/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48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48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5" dur="500"/>
                                        <p:tgtEl>
                                          <p:spTgt spid="348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8" dur="500"/>
                                        <p:tgtEl>
                                          <p:spTgt spid="348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348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819" grpId="0" animBg="1"/>
      <p:bldP spid="34820" grpId="0" animBg="1"/>
      <p:bldP spid="34821" grpId="0" animBg="1"/>
      <p:bldP spid="34822" grpId="0" animBg="1"/>
      <p:bldP spid="34823" grpId="0" animBg="1"/>
      <p:bldP spid="34824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1371600" y="228600"/>
            <a:ext cx="7467600" cy="1295400"/>
          </a:xfrm>
        </p:spPr>
        <p:txBody>
          <a:bodyPr/>
          <a:lstStyle/>
          <a:p>
            <a:pPr algn="ctr" rtl="1"/>
            <a:r>
              <a:rPr lang="fa-IR" sz="2400" dirty="0" smtClean="0">
                <a:cs typeface="B Yagut" pitchFamily="2" charset="-78"/>
              </a:rPr>
              <a:t>فروپاشی بازار سرمایه در ایالات متحده و سایر نقاط جهان</a:t>
            </a:r>
            <a:endParaRPr lang="en-US" sz="2400" dirty="0">
              <a:cs typeface="B Yagut" pitchFamily="2" charset="-78"/>
            </a:endParaRPr>
          </a:p>
        </p:txBody>
      </p:sp>
      <p:sp>
        <p:nvSpPr>
          <p:cNvPr id="18435" name="AutoShape 3"/>
          <p:cNvSpPr>
            <a:spLocks noChangeArrowheads="1"/>
          </p:cNvSpPr>
          <p:nvPr/>
        </p:nvSpPr>
        <p:spPr bwMode="auto">
          <a:xfrm>
            <a:off x="6311900" y="3200400"/>
            <a:ext cx="1676400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8436" name="AutoShape 4"/>
          <p:cNvSpPr>
            <a:spLocks noChangeArrowheads="1"/>
          </p:cNvSpPr>
          <p:nvPr/>
        </p:nvSpPr>
        <p:spPr bwMode="auto">
          <a:xfrm>
            <a:off x="4559300" y="3200400"/>
            <a:ext cx="1665288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8437" name="AutoShape 5"/>
          <p:cNvSpPr>
            <a:spLocks noChangeArrowheads="1"/>
          </p:cNvSpPr>
          <p:nvPr/>
        </p:nvSpPr>
        <p:spPr bwMode="auto">
          <a:xfrm>
            <a:off x="2819400" y="3200400"/>
            <a:ext cx="1616075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8438" name="AutoShape 6"/>
          <p:cNvSpPr>
            <a:spLocks noChangeArrowheads="1"/>
          </p:cNvSpPr>
          <p:nvPr/>
        </p:nvSpPr>
        <p:spPr bwMode="auto">
          <a:xfrm>
            <a:off x="609600" y="3200400"/>
            <a:ext cx="2120900" cy="2590800"/>
          </a:xfrm>
          <a:prstGeom prst="roundRect">
            <a:avLst>
              <a:gd name="adj" fmla="val 13745"/>
            </a:avLst>
          </a:prstGeom>
          <a:noFill/>
          <a:ln w="381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endParaRPr lang="zh-CN" altLang="en-US" b="1">
              <a:ea typeface="SimSun" pitchFamily="2" charset="-122"/>
              <a:cs typeface="B Mitra" pitchFamily="2" charset="-78"/>
            </a:endParaRPr>
          </a:p>
        </p:txBody>
      </p:sp>
      <p:grpSp>
        <p:nvGrpSpPr>
          <p:cNvPr id="18439" name="Group 7"/>
          <p:cNvGrpSpPr>
            <a:grpSpLocks/>
          </p:cNvGrpSpPr>
          <p:nvPr/>
        </p:nvGrpSpPr>
        <p:grpSpPr bwMode="auto">
          <a:xfrm>
            <a:off x="1295400" y="1905000"/>
            <a:ext cx="6096000" cy="990600"/>
            <a:chOff x="624" y="1152"/>
            <a:chExt cx="4080" cy="720"/>
          </a:xfrm>
        </p:grpSpPr>
        <p:sp>
          <p:nvSpPr>
            <p:cNvPr id="35848" name="Rectangle 8"/>
            <p:cNvSpPr>
              <a:spLocks noChangeArrowheads="1"/>
            </p:cNvSpPr>
            <p:nvPr/>
          </p:nvSpPr>
          <p:spPr bwMode="gray">
            <a:xfrm rot="3419336">
              <a:off x="624" y="1200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zh-CN" altLang="en-US" b="1">
                <a:ea typeface="SimSun" pitchFamily="2" charset="-122"/>
                <a:cs typeface="B Mitra" pitchFamily="2" charset="-78"/>
              </a:endParaRPr>
            </a:p>
          </p:txBody>
        </p:sp>
        <p:grpSp>
          <p:nvGrpSpPr>
            <p:cNvPr id="18449" name="Group 9"/>
            <p:cNvGrpSpPr>
              <a:grpSpLocks/>
            </p:cNvGrpSpPr>
            <p:nvPr/>
          </p:nvGrpSpPr>
          <p:grpSpPr bwMode="auto">
            <a:xfrm>
              <a:off x="1296" y="1296"/>
              <a:ext cx="624" cy="96"/>
              <a:chOff x="2003" y="3439"/>
              <a:chExt cx="468" cy="244"/>
            </a:xfrm>
          </p:grpSpPr>
          <p:sp>
            <p:nvSpPr>
              <p:cNvPr id="18463" name="Oval 10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  <p:sp>
            <p:nvSpPr>
              <p:cNvPr id="18464" name="Rectangle 11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  <p:sp>
            <p:nvSpPr>
              <p:cNvPr id="35852" name="Oval 12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  <p:sp>
            <p:nvSpPr>
              <p:cNvPr id="35853" name="Oval 13"/>
              <p:cNvSpPr>
                <a:spLocks noChangeArrowheads="1"/>
              </p:cNvSpPr>
              <p:nvPr/>
            </p:nvSpPr>
            <p:spPr bwMode="gray">
              <a:xfrm>
                <a:off x="2439" y="3519"/>
                <a:ext cx="20" cy="7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</p:grpSp>
        <p:sp>
          <p:nvSpPr>
            <p:cNvPr id="35854" name="Rectangle 14"/>
            <p:cNvSpPr>
              <a:spLocks noChangeArrowheads="1"/>
            </p:cNvSpPr>
            <p:nvPr/>
          </p:nvSpPr>
          <p:spPr bwMode="gray">
            <a:xfrm rot="3419336">
              <a:off x="1776" y="1151"/>
              <a:ext cx="672" cy="674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zh-CN" altLang="en-US" b="1">
                <a:ea typeface="SimSun" pitchFamily="2" charset="-122"/>
                <a:cs typeface="B Mitra" pitchFamily="2" charset="-78"/>
              </a:endParaRPr>
            </a:p>
          </p:txBody>
        </p:sp>
        <p:grpSp>
          <p:nvGrpSpPr>
            <p:cNvPr id="18451" name="Group 15"/>
            <p:cNvGrpSpPr>
              <a:grpSpLocks/>
            </p:cNvGrpSpPr>
            <p:nvPr/>
          </p:nvGrpSpPr>
          <p:grpSpPr bwMode="auto">
            <a:xfrm>
              <a:off x="2448" y="1296"/>
              <a:ext cx="624" cy="96"/>
              <a:chOff x="2003" y="3439"/>
              <a:chExt cx="468" cy="244"/>
            </a:xfrm>
          </p:grpSpPr>
          <p:sp>
            <p:nvSpPr>
              <p:cNvPr id="18459" name="Oval 16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  <p:sp>
            <p:nvSpPr>
              <p:cNvPr id="18460" name="Rectangle 17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  <p:sp>
            <p:nvSpPr>
              <p:cNvPr id="35858" name="Oval 18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  <p:sp>
            <p:nvSpPr>
              <p:cNvPr id="35859" name="Oval 19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7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</p:grpSp>
        <p:sp>
          <p:nvSpPr>
            <p:cNvPr id="35860" name="Rectangle 20"/>
            <p:cNvSpPr>
              <a:spLocks noChangeArrowheads="1"/>
            </p:cNvSpPr>
            <p:nvPr/>
          </p:nvSpPr>
          <p:spPr bwMode="gray">
            <a:xfrm rot="3419336">
              <a:off x="2880" y="1151"/>
              <a:ext cx="672" cy="674"/>
            </a:xfrm>
            <a:prstGeom prst="rect">
              <a:avLst/>
            </a:prstGeom>
            <a:gradFill rotWithShape="1">
              <a:gsLst>
                <a:gs pos="0">
                  <a:schemeClr val="accent1"/>
                </a:gs>
                <a:gs pos="100000">
                  <a:schemeClr val="accent1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1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zh-CN" altLang="en-US" b="1">
                <a:ea typeface="SimSun" pitchFamily="2" charset="-122"/>
                <a:cs typeface="B Mitra" pitchFamily="2" charset="-78"/>
              </a:endParaRPr>
            </a:p>
          </p:txBody>
        </p:sp>
        <p:grpSp>
          <p:nvGrpSpPr>
            <p:cNvPr id="18453" name="Group 21"/>
            <p:cNvGrpSpPr>
              <a:grpSpLocks/>
            </p:cNvGrpSpPr>
            <p:nvPr/>
          </p:nvGrpSpPr>
          <p:grpSpPr bwMode="auto">
            <a:xfrm>
              <a:off x="3600" y="1296"/>
              <a:ext cx="816" cy="96"/>
              <a:chOff x="2003" y="3439"/>
              <a:chExt cx="468" cy="244"/>
            </a:xfrm>
          </p:grpSpPr>
          <p:sp>
            <p:nvSpPr>
              <p:cNvPr id="18455" name="Oval 22"/>
              <p:cNvSpPr>
                <a:spLocks noChangeArrowheads="1"/>
              </p:cNvSpPr>
              <p:nvPr/>
            </p:nvSpPr>
            <p:spPr bwMode="gray">
              <a:xfrm>
                <a:off x="2003" y="3439"/>
                <a:ext cx="79" cy="242"/>
              </a:xfrm>
              <a:prstGeom prst="ellipse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  <p:sp>
            <p:nvSpPr>
              <p:cNvPr id="18456" name="Rectangle 23"/>
              <p:cNvSpPr>
                <a:spLocks noChangeArrowheads="1"/>
              </p:cNvSpPr>
              <p:nvPr/>
            </p:nvSpPr>
            <p:spPr bwMode="gray">
              <a:xfrm>
                <a:off x="2048" y="3441"/>
                <a:ext cx="388" cy="242"/>
              </a:xfrm>
              <a:prstGeom prst="rect">
                <a:avLst/>
              </a:prstGeom>
              <a:gradFill rotWithShape="0">
                <a:gsLst>
                  <a:gs pos="0">
                    <a:srgbClr val="767676"/>
                  </a:gs>
                  <a:gs pos="50000">
                    <a:srgbClr val="FFFFFF"/>
                  </a:gs>
                  <a:gs pos="100000">
                    <a:srgbClr val="767676"/>
                  </a:gs>
                </a:gsLst>
                <a:lin ang="5400000" scaled="1"/>
              </a:gradFill>
              <a:ln w="9525">
                <a:noFill/>
                <a:miter lim="800000"/>
                <a:headEnd/>
                <a:tailEnd/>
              </a:ln>
              <a:effectLst/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  <p:sp>
            <p:nvSpPr>
              <p:cNvPr id="35864" name="Oval 24"/>
              <p:cNvSpPr>
                <a:spLocks noChangeArrowheads="1"/>
              </p:cNvSpPr>
              <p:nvPr/>
            </p:nvSpPr>
            <p:spPr bwMode="gray">
              <a:xfrm>
                <a:off x="2400" y="3443"/>
                <a:ext cx="71" cy="235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 w="12700">
                <a:solidFill>
                  <a:schemeClr val="bg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  <p:sp>
            <p:nvSpPr>
              <p:cNvPr id="35865" name="Oval 25"/>
              <p:cNvSpPr>
                <a:spLocks noChangeArrowheads="1"/>
              </p:cNvSpPr>
              <p:nvPr/>
            </p:nvSpPr>
            <p:spPr bwMode="gray">
              <a:xfrm>
                <a:off x="2438" y="3519"/>
                <a:ext cx="20" cy="70"/>
              </a:xfrm>
              <a:prstGeom prst="ellipse">
                <a:avLst/>
              </a:prstGeom>
              <a:gradFill rotWithShape="0">
                <a:gsLst>
                  <a:gs pos="0">
                    <a:schemeClr val="bg1">
                      <a:gamma/>
                      <a:shade val="46275"/>
                      <a:invGamma/>
                    </a:schemeClr>
                  </a:gs>
                  <a:gs pos="50000">
                    <a:schemeClr val="bg1"/>
                  </a:gs>
                  <a:gs pos="100000">
                    <a:schemeClr val="bg1">
                      <a:gamma/>
                      <a:shade val="46275"/>
                      <a:invGamma/>
                    </a:schemeClr>
                  </a:gs>
                </a:gsLst>
                <a:lin ang="5400000" scaled="1"/>
              </a:gradFill>
              <a:ln>
                <a:noFill/>
              </a:ln>
              <a:effectLst/>
              <a:extLs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round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pPr algn="ctr"/>
                <a:endParaRPr lang="zh-CN" altLang="en-US" b="1">
                  <a:ea typeface="SimSun" pitchFamily="2" charset="-122"/>
                  <a:cs typeface="B Mitra" pitchFamily="2" charset="-78"/>
                </a:endParaRPr>
              </a:p>
            </p:txBody>
          </p:sp>
        </p:grpSp>
        <p:sp>
          <p:nvSpPr>
            <p:cNvPr id="35866" name="Rectangle 26"/>
            <p:cNvSpPr>
              <a:spLocks noChangeArrowheads="1"/>
            </p:cNvSpPr>
            <p:nvPr/>
          </p:nvSpPr>
          <p:spPr bwMode="gray">
            <a:xfrm rot="3419336">
              <a:off x="4032" y="1152"/>
              <a:ext cx="672" cy="672"/>
            </a:xfrm>
            <a:prstGeom prst="rect">
              <a:avLst/>
            </a:prstGeom>
            <a:gradFill rotWithShape="1">
              <a:gsLst>
                <a:gs pos="0">
                  <a:schemeClr val="accent2"/>
                </a:gs>
                <a:gs pos="100000">
                  <a:schemeClr val="accent2">
                    <a:gamma/>
                    <a:shade val="46275"/>
                    <a:invGamma/>
                  </a:schemeClr>
                </a:gs>
              </a:gsLst>
              <a:lin ang="5400000" scaled="1"/>
            </a:gradFill>
            <a:ln w="9525">
              <a:miter lim="800000"/>
              <a:headEnd/>
              <a:tailEnd/>
            </a:ln>
            <a:effectLst/>
            <a:scene3d>
              <a:camera prst="legacyPerspectiveFront">
                <a:rot lat="0" lon="1500000" rev="0"/>
              </a:camera>
              <a:lightRig rig="legacyFlat4" dir="b"/>
            </a:scene3d>
            <a:sp3d extrusionH="887400" prstMaterial="legacyMatte">
              <a:bevelT w="13500" h="13500" prst="angle"/>
              <a:bevelB w="13500" h="13500" prst="angle"/>
              <a:extrusionClr>
                <a:schemeClr val="accent2"/>
              </a:extrusionClr>
            </a:sp3d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>
              <a:flatTx/>
            </a:bodyPr>
            <a:lstStyle/>
            <a:p>
              <a:pPr algn="ctr"/>
              <a:endParaRPr lang="zh-CN" altLang="en-US" b="1">
                <a:ea typeface="SimSun" pitchFamily="2" charset="-122"/>
                <a:cs typeface="B Mitra" pitchFamily="2" charset="-78"/>
              </a:endParaRPr>
            </a:p>
          </p:txBody>
        </p:sp>
      </p:grpSp>
      <p:sp>
        <p:nvSpPr>
          <p:cNvPr id="18440" name="Rectangle 27"/>
          <p:cNvSpPr>
            <a:spLocks noChangeArrowheads="1"/>
          </p:cNvSpPr>
          <p:nvPr/>
        </p:nvSpPr>
        <p:spPr bwMode="gray">
          <a:xfrm>
            <a:off x="1172770" y="2209800"/>
            <a:ext cx="133241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cs typeface="B Mitra" pitchFamily="2" charset="-78"/>
              </a:rPr>
              <a:t>دسامبر 2001 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8441" name="Rectangle 28"/>
          <p:cNvSpPr>
            <a:spLocks noChangeArrowheads="1"/>
          </p:cNvSpPr>
          <p:nvPr/>
        </p:nvSpPr>
        <p:spPr bwMode="gray">
          <a:xfrm>
            <a:off x="3092259" y="2224088"/>
            <a:ext cx="1124027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a-IR" b="1" dirty="0" smtClean="0">
                <a:cs typeface="B Mitra" pitchFamily="2" charset="-78"/>
              </a:rPr>
              <a:t>ژوئن 2002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8442" name="Rectangle 29"/>
          <p:cNvSpPr>
            <a:spLocks noChangeArrowheads="1"/>
          </p:cNvSpPr>
          <p:nvPr/>
        </p:nvSpPr>
        <p:spPr bwMode="gray">
          <a:xfrm>
            <a:off x="4648200" y="2209800"/>
            <a:ext cx="128112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a-IR" altLang="zh-CN" b="1" dirty="0" smtClean="0">
                <a:ea typeface="SimSun" pitchFamily="2" charset="-122"/>
                <a:cs typeface="B Mitra" pitchFamily="2" charset="-78"/>
              </a:rPr>
              <a:t>2001-2002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18443" name="Rectangle 30"/>
          <p:cNvSpPr>
            <a:spLocks noChangeArrowheads="1"/>
          </p:cNvSpPr>
          <p:nvPr/>
        </p:nvSpPr>
        <p:spPr bwMode="gray">
          <a:xfrm>
            <a:off x="6705600" y="2209800"/>
            <a:ext cx="67839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fa-IR" altLang="zh-CN" b="1" dirty="0" smtClean="0">
                <a:ea typeface="SimSun" pitchFamily="2" charset="-122"/>
                <a:cs typeface="B Mitra" pitchFamily="2" charset="-78"/>
              </a:rPr>
              <a:t>2002</a:t>
            </a:r>
            <a:endParaRPr lang="en-US" altLang="zh-CN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5" name="TextBox 34"/>
          <p:cNvSpPr txBox="1"/>
          <p:nvPr/>
        </p:nvSpPr>
        <p:spPr>
          <a:xfrm>
            <a:off x="685800" y="3276600"/>
            <a:ext cx="1981200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cs typeface="B Mitra" pitchFamily="2" charset="-78"/>
              </a:rPr>
              <a:t>شرکت انرون: افشای گزارشات کذب در مورد سودآوری و عدم استفاده از روش‌های پذیرفته شده حسابداری/ ضعف</a:t>
            </a:r>
          </a:p>
          <a:p>
            <a:pPr algn="ctr" rtl="1"/>
            <a:r>
              <a:rPr lang="fa-IR" b="1" dirty="0" smtClean="0">
                <a:cs typeface="B Mitra" pitchFamily="2" charset="-78"/>
              </a:rPr>
              <a:t>کنترل‌های داخلی و نظارت‌های خارج از شرکت 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36" name="TextBox 35"/>
          <p:cNvSpPr txBox="1"/>
          <p:nvPr/>
        </p:nvSpPr>
        <p:spPr>
          <a:xfrm>
            <a:off x="2895600" y="3657600"/>
            <a:ext cx="14478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cs typeface="B Mitra" pitchFamily="2" charset="-78"/>
              </a:rPr>
              <a:t>شرکت ورلدکام: </a:t>
            </a:r>
          </a:p>
          <a:p>
            <a:pPr algn="ctr" rtl="1"/>
            <a:r>
              <a:rPr lang="fa-IR" b="1" dirty="0" smtClean="0">
                <a:cs typeface="B Mitra" pitchFamily="2" charset="-78"/>
              </a:rPr>
              <a:t>کاهش مصنوعی در هزینه‌ها برای سودآور جلوه دادن</a:t>
            </a:r>
            <a:endParaRPr lang="en-US" b="1" dirty="0">
              <a:cs typeface="B Mitra" pitchFamily="2" charset="-78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4724400" y="3352800"/>
            <a:ext cx="13716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cs typeface="B Mitra" pitchFamily="2" charset="-78"/>
              </a:rPr>
              <a:t>رسوایی های ویوندی در فرانسه، اهولد در هلند، پارمالات در ایتالیا و آ.ب.ب در سویس و سوئد</a:t>
            </a:r>
            <a:endParaRPr lang="en-US" b="1" dirty="0" smtClean="0">
              <a:cs typeface="B Mitra" pitchFamily="2" charset="-78"/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6400800" y="3733800"/>
            <a:ext cx="152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fa-IR" b="1" dirty="0" smtClean="0">
                <a:cs typeface="B Mitra" pitchFamily="2" charset="-78"/>
              </a:rPr>
              <a:t>تصویب قانون ساربنز- آکسلی در کنگره ایالات متحده</a:t>
            </a:r>
            <a:endParaRPr lang="en-US" b="1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18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184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18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84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0" dur="500"/>
                                        <p:tgtEl>
                                          <p:spTgt spid="184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3" dur="500"/>
                                        <p:tgtEl>
                                          <p:spTgt spid="18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435" grpId="0" animBg="1"/>
      <p:bldP spid="18436" grpId="0" animBg="1"/>
      <p:bldP spid="18437" grpId="0" animBg="1"/>
      <p:bldP spid="18438" grpId="0" animBg="1"/>
      <p:bldP spid="18440" grpId="0"/>
      <p:bldP spid="18441" grpId="0"/>
      <p:bldP spid="18442" grpId="0"/>
      <p:bldP spid="18443" grpId="0"/>
      <p:bldP spid="35" grpId="0"/>
      <p:bldP spid="36" grpId="0"/>
      <p:bldP spid="37" grpId="0"/>
      <p:bldP spid="38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219200"/>
            <a:ext cx="6934200" cy="4724400"/>
          </a:xfrm>
        </p:spPr>
        <p:txBody>
          <a:bodyPr/>
          <a:lstStyle/>
          <a:p>
            <a:pPr algn="r" rtl="1"/>
            <a:r>
              <a:rPr lang="fa-IR" sz="6600" dirty="0">
                <a:solidFill>
                  <a:schemeClr val="tx1"/>
                </a:solidFill>
                <a:cs typeface="B Titr" panose="00000700000000000000" pitchFamily="2" charset="-78"/>
              </a:rPr>
              <a:t>ديدگاه‌هاي </a:t>
            </a:r>
            <a:r>
              <a:rPr lang="fa-IR" sz="6600" dirty="0" smtClean="0">
                <a:solidFill>
                  <a:schemeClr val="tx1"/>
                </a:solidFill>
                <a:cs typeface="B Titr" panose="00000700000000000000" pitchFamily="2" charset="-78"/>
              </a:rPr>
              <a:t>محدود</a:t>
            </a:r>
            <a:br>
              <a:rPr lang="fa-IR" sz="6600" dirty="0" smtClean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sz="6600" dirty="0" smtClean="0">
                <a:solidFill>
                  <a:schemeClr val="tx1"/>
                </a:solidFill>
                <a:cs typeface="B Titr" panose="00000700000000000000" pitchFamily="2" charset="-78"/>
              </a:rPr>
              <a:t> </a:t>
            </a:r>
            <a:br>
              <a:rPr lang="fa-IR" sz="6600" dirty="0" smtClean="0">
                <a:solidFill>
                  <a:schemeClr val="tx1"/>
                </a:solidFill>
                <a:cs typeface="B Titr" panose="00000700000000000000" pitchFamily="2" charset="-78"/>
              </a:rPr>
            </a:br>
            <a:r>
              <a:rPr lang="fa-IR" sz="6600" dirty="0" smtClean="0">
                <a:solidFill>
                  <a:schemeClr val="tx1"/>
                </a:solidFill>
                <a:cs typeface="B Titr" panose="00000700000000000000" pitchFamily="2" charset="-78"/>
              </a:rPr>
              <a:t>ديدگاه‌هاي </a:t>
            </a:r>
            <a:r>
              <a:rPr lang="fa-IR" sz="6600" dirty="0">
                <a:solidFill>
                  <a:schemeClr val="tx1"/>
                </a:solidFill>
                <a:cs typeface="B Titr" panose="00000700000000000000" pitchFamily="2" charset="-78"/>
              </a:rPr>
              <a:t>گسترده </a:t>
            </a:r>
          </a:p>
        </p:txBody>
      </p:sp>
    </p:spTree>
    <p:extLst>
      <p:ext uri="{BB962C8B-B14F-4D97-AF65-F5344CB8AC3E}">
        <p14:creationId xmlns:p14="http://schemas.microsoft.com/office/powerpoint/2010/main" val="14572812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alpha val="79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52600" y="609600"/>
            <a:ext cx="6324600" cy="563562"/>
          </a:xfrm>
        </p:spPr>
        <p:txBody>
          <a:bodyPr/>
          <a:lstStyle/>
          <a:p>
            <a:pPr algn="ctr"/>
            <a:r>
              <a:rPr lang="fa-IR" sz="4800" dirty="0">
                <a:cs typeface="B Titr" panose="00000700000000000000" pitchFamily="2" charset="-78"/>
              </a:rPr>
              <a:t>ساختار مالکیت</a:t>
            </a:r>
          </a:p>
        </p:txBody>
      </p:sp>
      <p:sp>
        <p:nvSpPr>
          <p:cNvPr id="3" name="Title 1"/>
          <p:cNvSpPr txBox="1">
            <a:spLocks/>
          </p:cNvSpPr>
          <p:nvPr/>
        </p:nvSpPr>
        <p:spPr bwMode="auto">
          <a:xfrm>
            <a:off x="304800" y="1371600"/>
            <a:ext cx="80010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bg1"/>
                </a:solidFill>
                <a:latin typeface="Arial" charset="0"/>
              </a:defRPr>
            </a:lvl9pPr>
          </a:lstStyle>
          <a:p>
            <a:pPr algn="ctr">
              <a:lnSpc>
                <a:spcPct val="150000"/>
              </a:lnSpc>
            </a:pPr>
            <a:r>
              <a:rPr lang="fa-IR" sz="4000" dirty="0">
                <a:solidFill>
                  <a:schemeClr val="bg1">
                    <a:lumMod val="50000"/>
                  </a:schemeClr>
                </a:solidFill>
                <a:cs typeface="B Titr" panose="00000700000000000000" pitchFamily="2" charset="-78"/>
              </a:rPr>
              <a:t>از آنجا که برخي مالکان، با توجه به ميزان مالکيتشان، بر شرکت تحت مالکيتشان کنترل موثري دارند، ساختار مالکيت (ويژگي­هاي مالکان و ميزان مالکيتشان) يک عنصر بالقوه مهم در حاکميت شرکتي است. </a:t>
            </a:r>
          </a:p>
        </p:txBody>
      </p:sp>
    </p:spTree>
    <p:extLst>
      <p:ext uri="{BB962C8B-B14F-4D97-AF65-F5344CB8AC3E}">
        <p14:creationId xmlns:p14="http://schemas.microsoft.com/office/powerpoint/2010/main" val="286824215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752600"/>
            <a:ext cx="7924800" cy="4800600"/>
          </a:xfrm>
        </p:spPr>
        <p:txBody>
          <a:bodyPr/>
          <a:lstStyle/>
          <a:p>
            <a:pPr algn="r" rtl="1"/>
            <a:r>
              <a:rPr lang="fa-IR" sz="4000" dirty="0" smtClean="0">
                <a:solidFill>
                  <a:srgbClr val="000000"/>
                </a:solidFill>
                <a:cs typeface="B Zar" panose="00000400000000000000" pitchFamily="2" charset="-78"/>
              </a:rPr>
              <a:t>-هر </a:t>
            </a:r>
            <a:r>
              <a:rPr lang="fa-IR" sz="4000" dirty="0">
                <a:solidFill>
                  <a:srgbClr val="000000"/>
                </a:solidFill>
                <a:cs typeface="B Zar" panose="00000400000000000000" pitchFamily="2" charset="-78"/>
              </a:rPr>
              <a:t>چه تعداد سهامداران كمتر باشد، مالكيت متمركزتر خواهد بود. </a:t>
            </a:r>
            <a:r>
              <a:rPr lang="fa-IR" sz="4000" dirty="0" smtClean="0">
                <a:solidFill>
                  <a:srgbClr val="000000"/>
                </a:solidFill>
                <a:cs typeface="B Zar" panose="00000400000000000000" pitchFamily="2" charset="-78"/>
              </a:rPr>
              <a:t/>
            </a:r>
            <a:br>
              <a:rPr lang="fa-IR" sz="4000" dirty="0" smtClean="0">
                <a:solidFill>
                  <a:srgbClr val="000000"/>
                </a:solidFill>
                <a:cs typeface="B Zar" panose="00000400000000000000" pitchFamily="2" charset="-78"/>
              </a:rPr>
            </a:br>
            <a:r>
              <a:rPr lang="fa-IR" sz="4000" dirty="0" smtClean="0">
                <a:solidFill>
                  <a:srgbClr val="000000"/>
                </a:solidFill>
                <a:cs typeface="B Zar" panose="00000400000000000000" pitchFamily="2" charset="-78"/>
              </a:rPr>
              <a:t>-در </a:t>
            </a:r>
            <a:r>
              <a:rPr lang="fa-IR" sz="4000" dirty="0">
                <a:solidFill>
                  <a:srgbClr val="000000"/>
                </a:solidFill>
                <a:cs typeface="B Zar" panose="00000400000000000000" pitchFamily="2" charset="-78"/>
              </a:rPr>
              <a:t>كشورهايي كه تمركز سهامدار آن­ها بالا بوده و داراي بازارهاي سهام كمتر توسعه يافته هستند، يكي از مسائل اصلي اداره شركت­ها، تضاد منافع بين سهامداران اصلي و سهامداران اقليت است. </a:t>
            </a:r>
            <a:r>
              <a:rPr lang="fa-IR" sz="4000" dirty="0" smtClean="0">
                <a:solidFill>
                  <a:srgbClr val="000000"/>
                </a:solidFill>
                <a:cs typeface="B Zar" panose="00000400000000000000" pitchFamily="2" charset="-78"/>
              </a:rPr>
              <a:t/>
            </a:r>
            <a:br>
              <a:rPr lang="fa-IR" sz="4000" dirty="0" smtClean="0">
                <a:solidFill>
                  <a:srgbClr val="000000"/>
                </a:solidFill>
                <a:cs typeface="B Zar" panose="00000400000000000000" pitchFamily="2" charset="-78"/>
              </a:rPr>
            </a:br>
            <a:endParaRPr lang="fa-IR" sz="4000" dirty="0" smtClean="0">
              <a:solidFill>
                <a:srgbClr val="000000"/>
              </a:solidFill>
              <a:cs typeface="B Zar" panose="00000400000000000000" pitchFamily="2" charset="-78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743200" y="457200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Aft>
                <a:spcPts val="0"/>
              </a:spcAft>
            </a:pPr>
            <a:r>
              <a:rPr lang="fa-IR" sz="5400" b="1" dirty="0">
                <a:solidFill>
                  <a:srgbClr val="211E54"/>
                </a:solidFill>
                <a:cs typeface="B Zar" panose="00000400000000000000" pitchFamily="2" charset="-78"/>
              </a:rPr>
              <a:t>تمرکز مالکیت</a:t>
            </a:r>
            <a:endParaRPr lang="en-US" sz="3600" b="1" dirty="0">
              <a:solidFill>
                <a:srgbClr val="211E54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70199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7848600" cy="5562600"/>
          </a:xfrm>
        </p:spPr>
        <p:txBody>
          <a:bodyPr/>
          <a:lstStyle/>
          <a:p>
            <a:pPr algn="r" rtl="1"/>
            <a:r>
              <a:rPr lang="fa-IR" dirty="0">
                <a:solidFill>
                  <a:srgbClr val="000000"/>
                </a:solidFill>
                <a:cs typeface="B Zar" panose="00000400000000000000" pitchFamily="2" charset="-78"/>
              </a:rPr>
              <a:t>به هر حال تمرکز مالکیت باعث امکان بیشتر کنترل مدیران توسط مالکین می­گردد. بر اساس تئوری کارایی نظارت سهامداران عمده بزرگ مدیران را برای افشاء بیشتر تشویق می­کنند و هدفشان نیز افزایش ارزش شرکت و حداکثر سازی ثروتشان است</a:t>
            </a:r>
            <a:r>
              <a:rPr lang="fa-IR" dirty="0" smtClean="0">
                <a:solidFill>
                  <a:srgbClr val="000000"/>
                </a:solidFill>
                <a:cs typeface="B Zar" panose="00000400000000000000" pitchFamily="2" charset="-78"/>
              </a:rPr>
              <a:t>.</a:t>
            </a:r>
            <a:br>
              <a:rPr lang="fa-IR" dirty="0" smtClean="0">
                <a:solidFill>
                  <a:srgbClr val="000000"/>
                </a:solidFill>
                <a:cs typeface="B Zar" panose="00000400000000000000" pitchFamily="2" charset="-78"/>
              </a:rPr>
            </a:br>
            <a:r>
              <a:rPr lang="fa-IR" dirty="0" smtClean="0">
                <a:solidFill>
                  <a:srgbClr val="000000"/>
                </a:solidFill>
                <a:cs typeface="B Zar" panose="00000400000000000000" pitchFamily="2" charset="-78"/>
              </a:rPr>
              <a:t> </a:t>
            </a:r>
            <a:r>
              <a:rPr lang="fa-IR" dirty="0">
                <a:solidFill>
                  <a:srgbClr val="000000"/>
                </a:solidFill>
                <a:cs typeface="B Zar" panose="00000400000000000000" pitchFamily="2" charset="-78"/>
              </a:rPr>
              <a:t>از سوی دیگر این نظریه نیز وجود دارد که مالکین عمده شرکت اطلاعات مورد نیاز خود را از منابع داخلی شرکت به دست آورده و تمایل به افشاء کمتر اطلاعات </a:t>
            </a:r>
            <a:r>
              <a:rPr lang="fa-IR" dirty="0" smtClean="0">
                <a:solidFill>
                  <a:srgbClr val="000000"/>
                </a:solidFill>
                <a:cs typeface="B Zar" panose="00000400000000000000" pitchFamily="2" charset="-78"/>
              </a:rPr>
              <a:t>دارند</a:t>
            </a:r>
            <a:br>
              <a:rPr lang="fa-IR" dirty="0" smtClean="0">
                <a:solidFill>
                  <a:srgbClr val="000000"/>
                </a:solidFill>
                <a:cs typeface="B Zar" panose="00000400000000000000" pitchFamily="2" charset="-78"/>
              </a:rPr>
            </a:br>
            <a:r>
              <a:rPr lang="en-US" dirty="0" smtClean="0">
                <a:solidFill>
                  <a:srgbClr val="000000"/>
                </a:solidFill>
                <a:cs typeface="B Zar" panose="00000400000000000000" pitchFamily="2" charset="-78"/>
              </a:rPr>
              <a:t> </a:t>
            </a:r>
            <a:r>
              <a:rPr lang="en-US" dirty="0">
                <a:solidFill>
                  <a:srgbClr val="000000"/>
                </a:solidFill>
                <a:cs typeface="B Zar" panose="00000400000000000000" pitchFamily="2" charset="-78"/>
              </a:rPr>
              <a:t>- efficient-monitoring </a:t>
            </a:r>
            <a:r>
              <a:rPr lang="en-US" dirty="0" smtClean="0">
                <a:solidFill>
                  <a:srgbClr val="000000"/>
                </a:solidFill>
                <a:cs typeface="B Zar" panose="00000400000000000000" pitchFamily="2" charset="-78"/>
              </a:rPr>
              <a:t>hypothesis</a:t>
            </a:r>
            <a:r>
              <a:rPr lang="en-US" dirty="0">
                <a:solidFill>
                  <a:srgbClr val="000000"/>
                </a:solidFill>
                <a:cs typeface="B Zar" panose="00000400000000000000" pitchFamily="2" charset="-78"/>
              </a:rPr>
              <a:t/>
            </a:r>
            <a:br>
              <a:rPr lang="en-US" dirty="0">
                <a:solidFill>
                  <a:srgbClr val="000000"/>
                </a:solidFill>
                <a:cs typeface="B Zar" panose="00000400000000000000" pitchFamily="2" charset="-78"/>
              </a:rPr>
            </a:br>
            <a:endParaRPr lang="fa-IR" dirty="0">
              <a:solidFill>
                <a:srgbClr val="000000"/>
              </a:solidFill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6931048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400" dirty="0">
                <a:solidFill>
                  <a:srgbClr val="000000"/>
                </a:solidFill>
                <a:latin typeface="B Lotus" panose="00000400000000000000" pitchFamily="2" charset="-78"/>
                <a:ea typeface="Times New Roman" panose="02020603050405020304" pitchFamily="18" charset="0"/>
                <a:cs typeface="B Zar" panose="00000400000000000000" pitchFamily="2" charset="-78"/>
              </a:rPr>
              <a:t>مالکیت </a:t>
            </a:r>
            <a:r>
              <a:rPr lang="fa-IR" sz="4400" dirty="0" smtClean="0">
                <a:solidFill>
                  <a:srgbClr val="000000"/>
                </a:solidFill>
                <a:latin typeface="B Lotus" panose="00000400000000000000" pitchFamily="2" charset="-78"/>
                <a:ea typeface="Times New Roman" panose="02020603050405020304" pitchFamily="18" charset="0"/>
                <a:cs typeface="B Zar" panose="00000400000000000000" pitchFamily="2" charset="-78"/>
              </a:rPr>
              <a:t>دولتی</a:t>
            </a:r>
            <a:endParaRPr lang="fa-IR" sz="4400" dirty="0">
              <a:cs typeface="B Zar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219200" y="1600200"/>
            <a:ext cx="7315200" cy="46166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 rtl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800" b="1" dirty="0">
                <a:solidFill>
                  <a:srgbClr val="000000"/>
                </a:solidFill>
                <a:latin typeface="B Lotus" panose="00000400000000000000" pitchFamily="2" charset="-78"/>
                <a:ea typeface="Times New Roman" panose="02020603050405020304" pitchFamily="18" charset="0"/>
              </a:rPr>
              <a:t> </a:t>
            </a:r>
            <a:r>
              <a:rPr 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هزینه­های </a:t>
            </a:r>
            <a:r>
              <a:rPr lang="fa-I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نمایندگی برای دولت بالاتر است زیرا تضاد منافع بین اهداف شرکت­های خصوصی و اهداف دولت بسیار زیاد است. </a:t>
            </a:r>
            <a:endParaRPr lang="fa-IR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marL="285750" indent="-285750" algn="just" rtl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شرکت­های </a:t>
            </a:r>
            <a:r>
              <a:rPr lang="fa-I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تحت کنترل دولت به شدت تحت تاثیر مسائل سیاسی </a:t>
            </a:r>
            <a:r>
              <a:rPr 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هستند</a:t>
            </a:r>
          </a:p>
          <a:p>
            <a:pPr marL="285750" indent="-285750" algn="just" rtl="1">
              <a:lnSpc>
                <a:spcPct val="150000"/>
              </a:lnSpc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fa-IR" sz="2800" b="1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و این شرکت­ها تمایل به دارند تا هزینه­های سیاسی خود را کاهش دهند </a:t>
            </a:r>
          </a:p>
        </p:txBody>
      </p:sp>
    </p:spTree>
    <p:extLst>
      <p:ext uri="{BB962C8B-B14F-4D97-AF65-F5344CB8AC3E}">
        <p14:creationId xmlns:p14="http://schemas.microsoft.com/office/powerpoint/2010/main" val="1894633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800" dirty="0">
                <a:solidFill>
                  <a:srgbClr val="000000"/>
                </a:solidFill>
                <a:cs typeface="B Zar" panose="00000400000000000000" pitchFamily="2" charset="-78"/>
              </a:rPr>
              <a:t>ترکیب هیئت </a:t>
            </a:r>
            <a:r>
              <a:rPr lang="fa-IR" sz="4800" dirty="0" smtClean="0">
                <a:solidFill>
                  <a:srgbClr val="000000"/>
                </a:solidFill>
                <a:cs typeface="B Zar" panose="00000400000000000000" pitchFamily="2" charset="-78"/>
              </a:rPr>
              <a:t>مدیره</a:t>
            </a:r>
            <a:endParaRPr lang="fa-IR" sz="4800" dirty="0">
              <a:cs typeface="B Zar" panose="00000400000000000000" pitchFamily="2" charset="-78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81000" y="1600200"/>
            <a:ext cx="81534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fa-IR" sz="2800" dirty="0" smtClean="0">
                <a:solidFill>
                  <a:srgbClr val="000000"/>
                </a:solidFill>
                <a:cs typeface="B Zar" panose="00000400000000000000" pitchFamily="2" charset="-78"/>
              </a:rPr>
              <a:t>هيئت </a:t>
            </a:r>
            <a:r>
              <a:rPr lang="fa-IR" sz="2800" dirty="0">
                <a:solidFill>
                  <a:srgbClr val="000000"/>
                </a:solidFill>
                <a:cs typeface="B Zar" panose="00000400000000000000" pitchFamily="2" charset="-78"/>
              </a:rPr>
              <a:t>مديره مسئول حفظ منافع سهامداران است </a:t>
            </a:r>
            <a:endParaRPr lang="fa-IR" sz="2800" dirty="0" smtClean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pPr algn="r" rtl="1"/>
            <a:r>
              <a:rPr lang="fa-IR" sz="2800" dirty="0" smtClean="0">
                <a:solidFill>
                  <a:srgbClr val="000000"/>
                </a:solidFill>
                <a:cs typeface="B Zar" panose="00000400000000000000" pitchFamily="2" charset="-78"/>
              </a:rPr>
              <a:t>هيئت </a:t>
            </a:r>
            <a:r>
              <a:rPr lang="fa-IR" sz="2800" dirty="0">
                <a:solidFill>
                  <a:srgbClr val="000000"/>
                </a:solidFill>
                <a:cs typeface="B Zar" panose="00000400000000000000" pitchFamily="2" charset="-78"/>
              </a:rPr>
              <a:t>مديره می­تواند شامل افراد درون سازماني­ باشد كه در بعضي موارد آن­ها يا هوادارانشان اکثريت هيئت مدیره را تشکيل مي­دهند</a:t>
            </a:r>
            <a:r>
              <a:rPr lang="fa-IR" sz="2800" dirty="0" smtClean="0">
                <a:solidFill>
                  <a:srgbClr val="000000"/>
                </a:solidFill>
                <a:cs typeface="B Zar" panose="00000400000000000000" pitchFamily="2" charset="-78"/>
              </a:rPr>
              <a:t>.</a:t>
            </a:r>
          </a:p>
          <a:p>
            <a:pPr algn="r" rtl="1"/>
            <a:endParaRPr lang="fa-IR" sz="2800" dirty="0" smtClean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pPr algn="r" rtl="1"/>
            <a:r>
              <a:rPr lang="fa-IR" sz="2800" dirty="0" smtClean="0">
                <a:solidFill>
                  <a:srgbClr val="000000"/>
                </a:solidFill>
                <a:cs typeface="B Zar" panose="00000400000000000000" pitchFamily="2" charset="-78"/>
              </a:rPr>
              <a:t>هيات </a:t>
            </a:r>
            <a:r>
              <a:rPr lang="fa-IR" sz="2800" dirty="0">
                <a:solidFill>
                  <a:srgbClr val="000000"/>
                </a:solidFill>
                <a:cs typeface="B Zar" panose="00000400000000000000" pitchFamily="2" charset="-78"/>
              </a:rPr>
              <a:t>مديره شركت به</a:t>
            </a:r>
            <a:r>
              <a:rPr lang="en-US" sz="2800" dirty="0">
                <a:solidFill>
                  <a:srgbClr val="000000"/>
                </a:solidFill>
                <a:cs typeface="B Zar" panose="00000400000000000000" pitchFamily="2" charset="-78"/>
              </a:rPr>
              <a:t>­</a:t>
            </a:r>
            <a:r>
              <a:rPr lang="fa-IR" sz="2800" dirty="0">
                <a:solidFill>
                  <a:srgbClr val="000000"/>
                </a:solidFill>
                <a:cs typeface="B Zar" panose="00000400000000000000" pitchFamily="2" charset="-78"/>
              </a:rPr>
              <a:t>عنوان نهاد هدايت­كننده­اي كه نقش مراقبت و نظارت بر كار مديران اجرايي را به</a:t>
            </a:r>
            <a:r>
              <a:rPr lang="en-US" sz="2800" dirty="0">
                <a:solidFill>
                  <a:srgbClr val="000000"/>
                </a:solidFill>
                <a:cs typeface="B Zar" panose="00000400000000000000" pitchFamily="2" charset="-78"/>
              </a:rPr>
              <a:t>­</a:t>
            </a:r>
            <a:r>
              <a:rPr lang="fa-IR" sz="2800" dirty="0">
                <a:solidFill>
                  <a:srgbClr val="000000"/>
                </a:solidFill>
                <a:cs typeface="B Zar" panose="00000400000000000000" pitchFamily="2" charset="-78"/>
              </a:rPr>
              <a:t>منظور حفظ منافع مالكيتي سهامداران بر عهده دارد، اهميت زيادي دارد. </a:t>
            </a:r>
            <a:endParaRPr lang="fa-IR" sz="2800" dirty="0" smtClean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pPr algn="r" rtl="1"/>
            <a:endParaRPr lang="fa-IR" sz="2800" dirty="0" smtClean="0">
              <a:solidFill>
                <a:srgbClr val="000000"/>
              </a:solidFill>
              <a:cs typeface="B Zar" panose="00000400000000000000" pitchFamily="2" charset="-78"/>
            </a:endParaRPr>
          </a:p>
          <a:p>
            <a:pPr algn="r" rtl="1"/>
            <a:r>
              <a:rPr lang="fa-IR" sz="2800" dirty="0" smtClean="0">
                <a:solidFill>
                  <a:srgbClr val="000000"/>
                </a:solidFill>
                <a:cs typeface="B Zar" panose="00000400000000000000" pitchFamily="2" charset="-78"/>
              </a:rPr>
              <a:t>در </a:t>
            </a:r>
            <a:r>
              <a:rPr lang="fa-IR" sz="2800" dirty="0">
                <a:solidFill>
                  <a:srgbClr val="000000"/>
                </a:solidFill>
                <a:cs typeface="B Zar" panose="00000400000000000000" pitchFamily="2" charset="-78"/>
              </a:rPr>
              <a:t>هيات مديره، بايد توازن قواي مطلوبي برقرار باشد و نبايد اجازه داده شود كه يك شخص خاص، بر جلسات هيات مديره و فرآيند تصميم</a:t>
            </a:r>
            <a:r>
              <a:rPr lang="en-US" sz="2800" dirty="0">
                <a:solidFill>
                  <a:srgbClr val="000000"/>
                </a:solidFill>
                <a:cs typeface="B Zar" panose="00000400000000000000" pitchFamily="2" charset="-78"/>
              </a:rPr>
              <a:t>­</a:t>
            </a:r>
            <a:r>
              <a:rPr lang="fa-IR" sz="2800" dirty="0">
                <a:solidFill>
                  <a:srgbClr val="000000"/>
                </a:solidFill>
                <a:cs typeface="B Zar" panose="00000400000000000000" pitchFamily="2" charset="-78"/>
              </a:rPr>
              <a:t>گيري در آن مسلط شود. </a:t>
            </a:r>
            <a:endParaRPr lang="fa-IR" sz="2800" b="1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57564615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800" dirty="0">
                <a:solidFill>
                  <a:srgbClr val="000000"/>
                </a:solidFill>
                <a:cs typeface="B Zar" panose="00000400000000000000" pitchFamily="2" charset="-78"/>
              </a:rPr>
              <a:t>ترکیب هیئت </a:t>
            </a:r>
            <a:r>
              <a:rPr lang="fa-IR" sz="4800" dirty="0" smtClean="0">
                <a:solidFill>
                  <a:srgbClr val="000000"/>
                </a:solidFill>
                <a:cs typeface="B Zar" panose="00000400000000000000" pitchFamily="2" charset="-78"/>
              </a:rPr>
              <a:t>مدیره</a:t>
            </a:r>
            <a:endParaRPr lang="fa-IR" sz="4800" dirty="0">
              <a:cs typeface="B Zar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09600" y="1371600"/>
            <a:ext cx="7924800" cy="51029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69240" algn="justLow" rtl="1">
              <a:lnSpc>
                <a:spcPct val="115000"/>
              </a:lnSpc>
              <a:spcAft>
                <a:spcPts val="0"/>
              </a:spcAft>
            </a:pP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 اعضاي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هيات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مديره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بايد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بلندنظري،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به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پيشنهادهاي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اعضاي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ديگر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توجه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كنند و اطمينان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متقابل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در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بين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اعضاي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هيات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مديره،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بايد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در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سطح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بالايي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قرار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داشته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باشد </a:t>
            </a:r>
            <a:endParaRPr lang="fa-IR" sz="2200" dirty="0" smtClean="0">
              <a:solidFill>
                <a:srgbClr val="000000"/>
              </a:solidFill>
              <a:latin typeface="BNazanin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indent="269240" algn="justLow" rtl="1">
              <a:lnSpc>
                <a:spcPct val="115000"/>
              </a:lnSpc>
              <a:spcAft>
                <a:spcPts val="0"/>
              </a:spcAft>
            </a:pPr>
            <a:r>
              <a:rPr lang="fa-IR" sz="22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بايد</a:t>
            </a:r>
            <a:r>
              <a:rPr lang="fa-IR" sz="22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داراي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صفات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عالي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اخلاقي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درجه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والايي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از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درستكاري،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راستي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امانتداري باشند</a:t>
            </a:r>
            <a:r>
              <a:rPr lang="fa-IR" sz="22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.</a:t>
            </a:r>
          </a:p>
          <a:p>
            <a:pPr indent="269240" algn="justLow" rtl="1">
              <a:lnSpc>
                <a:spcPct val="115000"/>
              </a:lnSpc>
              <a:spcAft>
                <a:spcPts val="0"/>
              </a:spcAft>
            </a:pPr>
            <a:r>
              <a:rPr lang="fa-IR" sz="22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اعضاي</a:t>
            </a:r>
            <a:r>
              <a:rPr lang="fa-IR" sz="22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غيرموظف (غير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اجرايي)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هيات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مديره،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بايد (معمولاً)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داراي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ديدگاه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مستقلي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باشند. </a:t>
            </a:r>
            <a:endParaRPr lang="fa-IR" sz="2200" dirty="0" smtClean="0">
              <a:solidFill>
                <a:srgbClr val="000000"/>
              </a:solidFill>
              <a:latin typeface="BNazanin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indent="269240" algn="justLow" rtl="1">
              <a:lnSpc>
                <a:spcPct val="115000"/>
              </a:lnSpc>
              <a:spcAft>
                <a:spcPts val="0"/>
              </a:spcAft>
            </a:pPr>
            <a:r>
              <a:rPr lang="fa-IR" sz="22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هيات­مديره</a:t>
            </a:r>
            <a:r>
              <a:rPr lang="fa-IR" sz="22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بايد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آمادگي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پذيرش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افكار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راهبردهاي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جديد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را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داشته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باشد و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داراي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درك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عميقي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از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كسب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كار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شركت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باشد. </a:t>
            </a:r>
            <a:endParaRPr lang="fa-IR" sz="2200" dirty="0" smtClean="0">
              <a:solidFill>
                <a:srgbClr val="000000"/>
              </a:solidFill>
              <a:latin typeface="BNazanin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indent="269240" algn="justLow" rtl="1">
              <a:lnSpc>
                <a:spcPct val="115000"/>
              </a:lnSpc>
              <a:spcAft>
                <a:spcPts val="0"/>
              </a:spcAft>
            </a:pPr>
            <a:r>
              <a:rPr lang="fa-IR" sz="22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هيات­مديره</a:t>
            </a:r>
            <a:r>
              <a:rPr lang="fa-IR" sz="22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بايد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از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ماهيت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پويايي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برخوردار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باشد و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ريسك­هاي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ذاتي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مربوط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به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فعاليت</a:t>
            </a:r>
            <a:r>
              <a:rPr lang="en-US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­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هاي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تجاري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شركت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را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بشناسد. </a:t>
            </a:r>
            <a:endParaRPr lang="fa-IR" sz="2200" dirty="0" smtClean="0">
              <a:solidFill>
                <a:srgbClr val="000000"/>
              </a:solidFill>
              <a:latin typeface="BNazanin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indent="269240" algn="justLow" rtl="1">
              <a:lnSpc>
                <a:spcPct val="115000"/>
              </a:lnSpc>
              <a:spcAft>
                <a:spcPts val="0"/>
              </a:spcAft>
            </a:pPr>
            <a:r>
              <a:rPr lang="fa-IR" sz="22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در</a:t>
            </a:r>
            <a:r>
              <a:rPr lang="fa-IR" sz="22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شركت­هاي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داراي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ساز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كارهاي«مطلوبِ» حاكميت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شركتي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از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قبيل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تفكيك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وظايف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يا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تركيب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بهينه­اي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از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مديران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موظف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غيرموظف (غيراجرايي)؛ به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احتمال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زياد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نظارت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مؤثرتري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بر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مديريت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صورت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2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مي­گيرد.</a:t>
            </a:r>
            <a:endParaRPr lang="en-US" sz="22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fa-IR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2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Cadbury Report</a:t>
            </a:r>
            <a:endParaRPr lang="en-US" sz="2200" dirty="0">
              <a:solidFill>
                <a:srgbClr val="0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5641228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457200" y="914400"/>
            <a:ext cx="8229600" cy="568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15000"/>
              </a:lnSpc>
              <a:spcAft>
                <a:spcPts val="0"/>
              </a:spcAft>
            </a:pPr>
            <a:r>
              <a:rPr lang="fa-IR" sz="2800" b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درصد اعضاي غيرموظف هیئت مديره</a:t>
            </a:r>
            <a:endParaRPr lang="en-US" sz="2400" b="1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268605" algn="just" rtl="1">
              <a:lnSpc>
                <a:spcPct val="115000"/>
              </a:lnSpc>
              <a:spcAft>
                <a:spcPts val="0"/>
              </a:spcAft>
            </a:pP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فروپاشي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انرون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در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سال2001،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نظرها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را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به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سوي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اثربخشي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عملكرد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مديران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غيرموظف (غيراجرايي) هيات</a:t>
            </a:r>
            <a:r>
              <a:rPr lang="en-US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­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مديره،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جلب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كرد.</a:t>
            </a:r>
            <a:r>
              <a:rPr lang="fa-I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endParaRPr lang="fa-IR" sz="2400" dirty="0" smtClean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Calibri" panose="020F0502020204030204" pitchFamily="34" charset="0"/>
            </a:endParaRPr>
          </a:p>
          <a:p>
            <a:pPr indent="268605" algn="just" rtl="1">
              <a:lnSpc>
                <a:spcPct val="115000"/>
              </a:lnSpc>
              <a:spcAft>
                <a:spcPts val="0"/>
              </a:spcAft>
            </a:pPr>
            <a:r>
              <a:rPr lang="fa-IR" sz="24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از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ديدگاه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تئوري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نمايندگي،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حضور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مديران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غيرموظف­ (غيراجرايي)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مستقل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در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هيات­مديره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</a:t>
            </a:r>
            <a:r>
              <a:rPr lang="fa-IR" sz="24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عملكرد نظارتي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آنان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به­عنوان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افرادي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مستقل؛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به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كاهش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تضاد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منافع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موجود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ميان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سهامداران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مديران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كمك</a:t>
            </a:r>
            <a:r>
              <a:rPr lang="fa-IR" sz="24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شاياني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مي­كند.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endParaRPr lang="fa-IR" sz="2400" dirty="0" smtClean="0">
              <a:solidFill>
                <a:srgbClr val="000000"/>
              </a:solidFill>
              <a:latin typeface="BNazanin"/>
              <a:ea typeface="Times New Roman" panose="02020603050405020304" pitchFamily="18" charset="0"/>
              <a:cs typeface="BNazanin"/>
            </a:endParaRPr>
          </a:p>
          <a:p>
            <a:pPr indent="268605" algn="just" rtl="1">
              <a:lnSpc>
                <a:spcPct val="115000"/>
              </a:lnSpc>
              <a:spcAft>
                <a:spcPts val="0"/>
              </a:spcAft>
            </a:pPr>
            <a:r>
              <a:rPr lang="fa-IR" sz="2400" dirty="0" smtClean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وجود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چنين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تركيبي،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از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عناصر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اصلي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يك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هيات</a:t>
            </a:r>
            <a:r>
              <a:rPr lang="en-US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­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مديره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كارا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مؤثر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محسوب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مي­شود؛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زيرا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در</a:t>
            </a:r>
            <a:r>
              <a:rPr lang="en-US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­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حالي­كه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مديران موظف،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اطلاعات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ارزشمندي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درباره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فعاليت­هاي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شركت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ارائه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مي</a:t>
            </a:r>
            <a:r>
              <a:rPr lang="en-US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­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كنند؛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مديران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غير­موظف</a:t>
            </a:r>
            <a:r>
              <a:rPr lang="en-US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­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 (غيراجرايي)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با ديدگاهي</a:t>
            </a:r>
            <a:r>
              <a:rPr lang="fa-I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Calibri" panose="020F0502020204030204" pitchFamily="34" charset="0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غيرحرفه­اي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بي­طرفانه،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در</a:t>
            </a:r>
            <a:r>
              <a:rPr lang="en-US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­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مورد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تصميم­گيري­هاي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مديران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مذكور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به­قضاوت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Nazanin"/>
              </a:rPr>
              <a:t>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مي­نشينند. </a:t>
            </a:r>
            <a:endParaRPr lang="fa-IR" sz="2400" dirty="0" smtClean="0">
              <a:solidFill>
                <a:srgbClr val="000000"/>
              </a:solidFill>
              <a:latin typeface="BNazanin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indent="268605" algn="just" rtl="1">
              <a:lnSpc>
                <a:spcPct val="115000"/>
              </a:lnSpc>
              <a:spcAft>
                <a:spcPts val="0"/>
              </a:spcAft>
            </a:pPr>
            <a:r>
              <a:rPr lang="fa-IR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هیات </a:t>
            </a:r>
            <a:r>
              <a:rPr lang="fa-IR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مدیره به عنوان نماینده سهامداران در مرکز حاکمیت شرکتی قرار داشته و دیگر شرکت­کنندگان اصلی در شرکت­ها شامل کارکنان، مشتریان، عرضه­کنندگان مواد اولیه، بستانکاران، مدیران </a:t>
            </a:r>
            <a:r>
              <a:rPr lang="fa-IR" sz="2400" dirty="0">
                <a:solidFill>
                  <a:srgbClr val="000000"/>
                </a:solidFill>
                <a:latin typeface="BNazanin"/>
                <a:ea typeface="Times New Roman" panose="02020603050405020304" pitchFamily="18" charset="0"/>
                <a:cs typeface="B Lotus" panose="00000400000000000000" pitchFamily="2" charset="-78"/>
              </a:rPr>
              <a:t>و محیط زیست می­باشد. </a:t>
            </a:r>
            <a:endParaRPr lang="en-US" sz="2000" dirty="0">
              <a:solidFill>
                <a:srgbClr val="0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603323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FF00"/>
                </a:solidFill>
                <a:cs typeface="B Mitra" pitchFamily="2" charset="-78"/>
              </a:rPr>
              <a:t>کلایور، 2009</a:t>
            </a:r>
            <a:endParaRPr lang="en-US" dirty="0">
              <a:solidFill>
                <a:srgbClr val="FFFF00"/>
              </a:solidFill>
              <a:cs typeface="B Mitra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مجموعه‌ای از مسئولیت‌های امانی و مدیریتی که اعضای هیأت‌مدیره، مدیران اجرایی و مالکان شرکت‌ را در فضایی وسیع‌تر احاطه نموده؛ که این فضا از مجموعه‌ای از نیروهای قانونی، مقرراتی، رقابتی، اقتصادی، اخلاقی و دیگر نیروهای اجتماعی تشکیل شده‌است.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FF00"/>
                </a:solidFill>
                <a:cs typeface="B Mitra" pitchFamily="2" charset="-78"/>
              </a:rPr>
              <a:t>رضایی، 2008</a:t>
            </a:r>
            <a:endParaRPr lang="en-US" dirty="0">
              <a:solidFill>
                <a:srgbClr val="FFFF00"/>
              </a:solidFill>
              <a:cs typeface="B Mitra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راهبری شرکتی به مجموع روابط و تقسیم قدرت میان مدیریت اجرایی، هیأت‌مدیره، سهامداران و دیگر ذینفعان شرکت اطلاق می‌شود که از یک سو شامل روش‌های نظارت هیأت‌مدیره بر نحوه اداره شرکت توسط مدیریت اجرایی بوده و از سوی دیگر به چگونگی پاسخگویی اعضای هیأت‌مدیره به سهامداران و شرکت مربوط می‌شود.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Yagut" pitchFamily="2" charset="-78"/>
              </a:rPr>
              <a:t>تعاریف راهبری شرکتی </a:t>
            </a:r>
            <a:endParaRPr lang="en-US" altLang="zh-CN" sz="1800" dirty="0" smtClean="0">
              <a:ea typeface="SimSun" pitchFamily="2" charset="-122"/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2514600"/>
            <a:ext cx="7010400" cy="1295400"/>
          </a:xfrm>
        </p:spPr>
        <p:txBody>
          <a:bodyPr/>
          <a:lstStyle/>
          <a:p>
            <a:r>
              <a:rPr lang="fa-IR" sz="4800" dirty="0">
                <a:solidFill>
                  <a:schemeClr val="tx1"/>
                </a:solidFill>
                <a:cs typeface="B Zar" panose="00000400000000000000" pitchFamily="2" charset="-78"/>
              </a:rPr>
              <a:t>درصد سهام شناور آزاد شرکت</a:t>
            </a:r>
          </a:p>
        </p:txBody>
      </p:sp>
    </p:spTree>
    <p:extLst>
      <p:ext uri="{BB962C8B-B14F-4D97-AF65-F5344CB8AC3E}">
        <p14:creationId xmlns:p14="http://schemas.microsoft.com/office/powerpoint/2010/main" val="2403084361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752600" y="2133600"/>
            <a:ext cx="5511445" cy="20390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50000"/>
              </a:lnSpc>
            </a:pPr>
            <a:r>
              <a:rPr lang="fa-IR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رتبه­بندي شركت­ها از نظر </a:t>
            </a:r>
            <a:endParaRPr lang="fa-IR" sz="4400" b="1" dirty="0" smtClean="0">
              <a:latin typeface="Times New Roman" panose="02020603050405020304" pitchFamily="18" charset="0"/>
              <a:ea typeface="Times New Roman" panose="02020603050405020304" pitchFamily="18" charset="0"/>
              <a:cs typeface="B Zar" panose="00000400000000000000" pitchFamily="2" charset="-78"/>
            </a:endParaRPr>
          </a:p>
          <a:p>
            <a:pPr>
              <a:lnSpc>
                <a:spcPct val="150000"/>
              </a:lnSpc>
            </a:pPr>
            <a:r>
              <a:rPr lang="fa-IR" sz="4400" b="1" dirty="0" smtClean="0">
                <a:latin typeface="Times New Roman" panose="02020603050405020304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كيفيت </a:t>
            </a:r>
            <a:r>
              <a:rPr lang="fa-IR" sz="4400" b="1" dirty="0">
                <a:latin typeface="Times New Roman" panose="02020603050405020304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افشاء و اطلاع­رساني</a:t>
            </a:r>
            <a:endParaRPr lang="fa-IR" sz="44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2106106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371600" y="2895600"/>
            <a:ext cx="6885218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6000" b="1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شرکت اصلی یا فرعی بودن</a:t>
            </a:r>
            <a:endParaRPr lang="fa-IR" sz="6000" dirty="0"/>
          </a:p>
        </p:txBody>
      </p:sp>
    </p:spTree>
    <p:extLst>
      <p:ext uri="{BB962C8B-B14F-4D97-AF65-F5344CB8AC3E}">
        <p14:creationId xmlns:p14="http://schemas.microsoft.com/office/powerpoint/2010/main" val="186531289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828800" y="2438400"/>
            <a:ext cx="5437707" cy="156966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9600" b="1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نوع حسابرس</a:t>
            </a:r>
            <a:endParaRPr lang="fa-IR" sz="9600" dirty="0"/>
          </a:p>
        </p:txBody>
      </p:sp>
    </p:spTree>
    <p:extLst>
      <p:ext uri="{BB962C8B-B14F-4D97-AF65-F5344CB8AC3E}">
        <p14:creationId xmlns:p14="http://schemas.microsoft.com/office/powerpoint/2010/main" val="23978917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600200" y="2895600"/>
            <a:ext cx="6526146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a-IR" sz="7200" b="1" dirty="0"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تعداد کارکنان شرکت</a:t>
            </a:r>
            <a:endParaRPr lang="fa-IR" sz="7200" dirty="0"/>
          </a:p>
        </p:txBody>
      </p:sp>
    </p:spTree>
    <p:extLst>
      <p:ext uri="{BB962C8B-B14F-4D97-AF65-F5344CB8AC3E}">
        <p14:creationId xmlns:p14="http://schemas.microsoft.com/office/powerpoint/2010/main" val="19975266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sz="4000" dirty="0">
                <a:solidFill>
                  <a:srgbClr val="211E5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اندازه </a:t>
            </a:r>
            <a:r>
              <a:rPr lang="fa-IR" sz="4000" dirty="0" smtClean="0">
                <a:solidFill>
                  <a:srgbClr val="211E5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Zar" panose="00000400000000000000" pitchFamily="2" charset="-78"/>
              </a:rPr>
              <a:t>شرکت</a:t>
            </a:r>
            <a:endParaRPr lang="fa-IR" sz="4000" dirty="0">
              <a:cs typeface="B Zar" panose="00000400000000000000" pitchFamily="2" charset="-78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685800" y="2057400"/>
            <a:ext cx="8001000" cy="28777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fa-IR" sz="2800" b="1" dirty="0" smtClean="0">
                <a:solidFill>
                  <a:srgbClr val="211E5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 </a:t>
            </a:r>
            <a:r>
              <a:rPr lang="fa-IR" sz="2800" b="1" dirty="0">
                <a:solidFill>
                  <a:srgbClr val="211E5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شرکتهای بزرگتر در مقایسه با شرکتهای کوچکتر هزینه نمایندگی بیشتری دارند. </a:t>
            </a:r>
            <a:endParaRPr lang="fa-IR" sz="2800" b="1" dirty="0" smtClean="0">
              <a:solidFill>
                <a:srgbClr val="211E5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endParaRPr lang="fa-IR" sz="2800" b="1" dirty="0" smtClean="0">
              <a:solidFill>
                <a:srgbClr val="211E54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B Lotus" panose="00000400000000000000" pitchFamily="2" charset="-78"/>
            </a:endParaRPr>
          </a:p>
          <a:p>
            <a:pPr algn="just" rtl="1">
              <a:lnSpc>
                <a:spcPct val="115000"/>
              </a:lnSpc>
              <a:spcAft>
                <a:spcPts val="0"/>
              </a:spcAft>
            </a:pPr>
            <a:r>
              <a:rPr lang="fa-IR" sz="2800" b="1" dirty="0" smtClean="0">
                <a:solidFill>
                  <a:srgbClr val="211E5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شرکتهای </a:t>
            </a:r>
            <a:r>
              <a:rPr lang="fa-IR" sz="2800" b="1" dirty="0">
                <a:solidFill>
                  <a:srgbClr val="211E5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بزرگ در مقابل هزینه های سیاسی حساستر بوده و متعاقباً برای مقابله با بحران های ملی افشاء بیشتری انجام </a:t>
            </a:r>
            <a:r>
              <a:rPr lang="fa-IR" sz="2800" b="1" dirty="0" smtClean="0">
                <a:solidFill>
                  <a:srgbClr val="211E54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B Lotus" panose="00000400000000000000" pitchFamily="2" charset="-78"/>
              </a:rPr>
              <a:t>می­دهند</a:t>
            </a:r>
          </a:p>
          <a:p>
            <a:pPr>
              <a:spcAft>
                <a:spcPts val="0"/>
              </a:spcAft>
            </a:pPr>
            <a:endParaRPr lang="en-US" sz="1600" b="1" dirty="0">
              <a:solidFill>
                <a:srgbClr val="211E54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43588926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1" name="WordArt 7"/>
          <p:cNvSpPr>
            <a:spLocks noChangeArrowheads="1" noChangeShapeType="1" noTextEdit="1"/>
          </p:cNvSpPr>
          <p:nvPr/>
        </p:nvSpPr>
        <p:spPr bwMode="gray">
          <a:xfrm>
            <a:off x="4495800" y="1981200"/>
            <a:ext cx="3962400" cy="6096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0"/>
              </a:avLst>
            </a:prstTxWarp>
          </a:bodyPr>
          <a:lstStyle/>
          <a:p>
            <a:pPr algn="ctr"/>
            <a:r>
              <a:rPr lang="fa-IR" sz="5400" b="1" kern="10" dirty="0" smtClean="0">
                <a:ln w="28575">
                  <a:solidFill>
                    <a:schemeClr val="tx1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chemeClr val="accent1"/>
                    </a:gs>
                    <a:gs pos="100000">
                      <a:schemeClr val="accent2"/>
                    </a:gs>
                  </a:gsLst>
                  <a:lin ang="5400000" scaled="1"/>
                </a:gradFill>
                <a:effectLst>
                  <a:outerShdw dist="89803" dir="2700000" algn="ctr" rotWithShape="0">
                    <a:srgbClr val="000000">
                      <a:alpha val="50000"/>
                    </a:srgbClr>
                  </a:outerShdw>
                </a:effectLst>
                <a:latin typeface="Verdana"/>
                <a:ea typeface="Verdana"/>
                <a:cs typeface="B Yagut" pitchFamily="2" charset="-78"/>
              </a:rPr>
              <a:t>از توجه شما سپاسگذارم.</a:t>
            </a:r>
            <a:endParaRPr lang="en-US" sz="5400" b="1" kern="10" dirty="0">
              <a:ln w="28575">
                <a:solidFill>
                  <a:schemeClr val="tx1"/>
                </a:solidFill>
                <a:round/>
                <a:headEnd/>
                <a:tailEnd/>
              </a:ln>
              <a:gradFill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</a:gradFill>
              <a:effectLst>
                <a:outerShdw dist="89803" dir="2700000" algn="ctr" rotWithShape="0">
                  <a:srgbClr val="000000">
                    <a:alpha val="50000"/>
                  </a:srgbClr>
                </a:outerShdw>
              </a:effectLst>
              <a:latin typeface="Verdana"/>
              <a:ea typeface="Verdana"/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FF00"/>
                </a:solidFill>
                <a:cs typeface="B Mitra" pitchFamily="2" charset="-78"/>
              </a:rPr>
              <a:t>سازمان همکاری و توسعه اقتصادی</a:t>
            </a:r>
            <a:r>
              <a:rPr lang="en-CA" baseline="30000" dirty="0" smtClean="0">
                <a:solidFill>
                  <a:srgbClr val="FFFF00"/>
                </a:solidFill>
                <a:cs typeface="B Mitra" pitchFamily="2" charset="-78"/>
              </a:rPr>
              <a:t> </a:t>
            </a:r>
            <a:r>
              <a:rPr lang="en-CA" dirty="0" smtClean="0">
                <a:solidFill>
                  <a:srgbClr val="FFFF00"/>
                </a:solidFill>
                <a:cs typeface="B Mitra" pitchFamily="2" charset="-78"/>
              </a:rPr>
              <a:t>(OECD)</a:t>
            </a:r>
            <a:endParaRPr lang="en-US" dirty="0">
              <a:solidFill>
                <a:srgbClr val="FFFF00"/>
              </a:solidFill>
              <a:cs typeface="B Mitra" pitchFamily="2" charset="-78"/>
            </a:endParaRP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رویه‌ها و فرآیندهایی که طبق آن‌ها سازمان هدایت و کنترل می‌شود. مطابق این تعریف، ساختار</a:t>
            </a:r>
            <a:r>
              <a:rPr lang="en-CA" dirty="0" smtClean="0">
                <a:cs typeface="B Mitra" pitchFamily="2" charset="-78"/>
              </a:rPr>
              <a:t> </a:t>
            </a:r>
            <a:r>
              <a:rPr lang="fa-IR" dirty="0" smtClean="0">
                <a:cs typeface="B Mitra" pitchFamily="2" charset="-78"/>
              </a:rPr>
              <a:t>راهبری شرکتی</a:t>
            </a:r>
            <a:r>
              <a:rPr lang="en-CA" dirty="0" smtClean="0">
                <a:cs typeface="B Mitra" pitchFamily="2" charset="-78"/>
              </a:rPr>
              <a:t> </a:t>
            </a:r>
            <a:r>
              <a:rPr lang="fa-IR" dirty="0" smtClean="0">
                <a:cs typeface="B Mitra" pitchFamily="2" charset="-78"/>
              </a:rPr>
              <a:t>توزیع حقوق و مسئولیت‌ها بین فعالان مختلف سازمان، از جمله</a:t>
            </a:r>
            <a:r>
              <a:rPr lang="en-CA" dirty="0" smtClean="0">
                <a:cs typeface="B Mitra" pitchFamily="2" charset="-78"/>
              </a:rPr>
              <a:t> </a:t>
            </a:r>
            <a:r>
              <a:rPr lang="fa-IR" dirty="0" smtClean="0">
                <a:cs typeface="B Mitra" pitchFamily="2" charset="-78"/>
              </a:rPr>
              <a:t>هیأت مدیره، مدیران اجرایی، سهامداران، و دیگر ذی‌نفعان  را مشخص کرده و قواعد و رویه‌هایی را برای تصمیم‌سازی مشخص می‌کند.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r" rtl="1"/>
            <a:r>
              <a:rPr lang="fa-IR" dirty="0" smtClean="0">
                <a:solidFill>
                  <a:srgbClr val="FFFF00"/>
                </a:solidFill>
                <a:cs typeface="B Mitra" pitchFamily="2" charset="-78"/>
              </a:rPr>
              <a:t>فدراسیون بین‌المللی حسابداران </a:t>
            </a:r>
            <a:r>
              <a:rPr lang="en-CA" dirty="0" smtClean="0">
                <a:solidFill>
                  <a:srgbClr val="FFFF00"/>
                </a:solidFill>
                <a:cs typeface="B Mitra" pitchFamily="2" charset="-78"/>
              </a:rPr>
              <a:t>(IFAC)</a:t>
            </a:r>
            <a:endParaRPr lang="en-US" dirty="0">
              <a:solidFill>
                <a:srgbClr val="FFFF00"/>
              </a:solidFill>
              <a:cs typeface="B Mitra" pitchFamily="2" charset="-78"/>
            </a:endParaRP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 rtl="1"/>
            <a:r>
              <a:rPr lang="fa-IR" dirty="0" smtClean="0">
                <a:cs typeface="B Mitra" pitchFamily="2" charset="-78"/>
              </a:rPr>
              <a:t>مجموعه‌ای از مسئولیتها و شیوه‌های به‌کار گرفته شده توسط هیأت‌مدیره و مدیران اجرایی که با هدف تعیین مسیر استراتژیک شرکت برای دستیابی به اهداف، مدیریت ریسک و مصرف بهینه و مسئولانه منابع شرکت به‌کار گرفته می‌شود.</a:t>
            </a:r>
            <a:endParaRPr lang="en-US" dirty="0">
              <a:cs typeface="B Mitra" pitchFamily="2" charset="-78"/>
            </a:endParaRPr>
          </a:p>
        </p:txBody>
      </p:sp>
      <p:sp>
        <p:nvSpPr>
          <p:cNvPr id="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 rtl="1"/>
            <a:r>
              <a:rPr lang="fa-IR" dirty="0" smtClean="0">
                <a:cs typeface="B Yagut" pitchFamily="2" charset="-78"/>
              </a:rPr>
              <a:t>تعاریف راهبری شرکتی </a:t>
            </a:r>
            <a:endParaRPr lang="en-US" altLang="zh-CN" sz="1800" dirty="0" smtClean="0">
              <a:ea typeface="SimSun" pitchFamily="2" charset="-122"/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build="p"/>
      <p:bldP spid="5" grpId="0" build="p"/>
      <p:bldP spid="6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85801" y="1600200"/>
            <a:ext cx="7620000" cy="4953000"/>
          </a:xfrm>
        </p:spPr>
        <p:txBody>
          <a:bodyPr/>
          <a:lstStyle/>
          <a:p>
            <a:pPr marL="0" lvl="1" indent="0" algn="just" rtl="1">
              <a:buClr>
                <a:schemeClr val="tx2"/>
              </a:buClr>
              <a:buSzPct val="115000"/>
              <a:buNone/>
            </a:pPr>
            <a:r>
              <a:rPr lang="fa-IR" sz="3600" b="1" dirty="0" smtClean="0">
                <a:cs typeface="B Roya" panose="00000400000000000000" pitchFamily="2" charset="-78"/>
              </a:rPr>
              <a:t>بانک جهانی: </a:t>
            </a:r>
          </a:p>
          <a:p>
            <a:pPr marL="0" lvl="1" indent="0" algn="just" rtl="1">
              <a:buClr>
                <a:schemeClr val="tx2"/>
              </a:buClr>
              <a:buSzPct val="115000"/>
              <a:buNone/>
            </a:pPr>
            <a:r>
              <a:rPr lang="fa-IR" sz="3600" b="1" dirty="0" smtClean="0">
                <a:cs typeface="B Roya" panose="00000400000000000000" pitchFamily="2" charset="-78"/>
              </a:rPr>
              <a:t>حاکمیت </a:t>
            </a:r>
            <a:r>
              <a:rPr lang="fa-IR" sz="3600" b="1" dirty="0">
                <a:cs typeface="B Roya" panose="00000400000000000000" pitchFamily="2" charset="-78"/>
              </a:rPr>
              <a:t>شرکتی</a:t>
            </a:r>
            <a:r>
              <a:rPr lang="fa-IR" sz="3600" b="1" dirty="0" smtClean="0">
                <a:cs typeface="B Roya" panose="00000400000000000000" pitchFamily="2" charset="-78"/>
              </a:rPr>
              <a:t>، به </a:t>
            </a:r>
            <a:r>
              <a:rPr lang="fa-IR" sz="3600" b="1" dirty="0">
                <a:cs typeface="B Roya" panose="00000400000000000000" pitchFamily="2" charset="-78"/>
              </a:rPr>
              <a:t>حفظ تعادل میان اهداف </a:t>
            </a:r>
            <a:r>
              <a:rPr lang="fa-IR" sz="3600" b="1" dirty="0">
                <a:solidFill>
                  <a:srgbClr val="FFFF00"/>
                </a:solidFill>
                <a:cs typeface="B Roya" panose="00000400000000000000" pitchFamily="2" charset="-78"/>
              </a:rPr>
              <a:t>اجتماعی</a:t>
            </a:r>
            <a:r>
              <a:rPr lang="fa-IR" sz="3600" b="1" dirty="0">
                <a:cs typeface="B Roya" panose="00000400000000000000" pitchFamily="2" charset="-78"/>
              </a:rPr>
              <a:t> و </a:t>
            </a:r>
            <a:r>
              <a:rPr lang="fa-IR" sz="3600" b="1" dirty="0">
                <a:solidFill>
                  <a:srgbClr val="FFFF00"/>
                </a:solidFill>
                <a:cs typeface="B Roya" panose="00000400000000000000" pitchFamily="2" charset="-78"/>
              </a:rPr>
              <a:t>اقتصادی</a:t>
            </a:r>
            <a:r>
              <a:rPr lang="fa-IR" sz="3600" b="1" dirty="0">
                <a:cs typeface="B Roya" panose="00000400000000000000" pitchFamily="2" charset="-78"/>
              </a:rPr>
              <a:t> </a:t>
            </a:r>
            <a:r>
              <a:rPr lang="fa-IR" sz="3600" b="1" dirty="0" smtClean="0">
                <a:cs typeface="B Roya" panose="00000400000000000000" pitchFamily="2" charset="-78"/>
              </a:rPr>
              <a:t>و </a:t>
            </a:r>
            <a:r>
              <a:rPr lang="fa-IR" sz="3600" b="1" dirty="0">
                <a:solidFill>
                  <a:srgbClr val="FFFF00"/>
                </a:solidFill>
                <a:cs typeface="B Roya" panose="00000400000000000000" pitchFamily="2" charset="-78"/>
              </a:rPr>
              <a:t>اهداف فردی </a:t>
            </a:r>
            <a:r>
              <a:rPr lang="fa-IR" sz="3600" b="1" dirty="0" smtClean="0">
                <a:cs typeface="B Roya" panose="00000400000000000000" pitchFamily="2" charset="-78"/>
              </a:rPr>
              <a:t>و </a:t>
            </a:r>
            <a:r>
              <a:rPr lang="fa-IR" sz="3600" b="1" dirty="0">
                <a:solidFill>
                  <a:srgbClr val="FFFF00"/>
                </a:solidFill>
                <a:cs typeface="B Roya" panose="00000400000000000000" pitchFamily="2" charset="-78"/>
              </a:rPr>
              <a:t>جمعی</a:t>
            </a:r>
            <a:r>
              <a:rPr lang="fa-IR" sz="3600" b="1" dirty="0" smtClean="0">
                <a:cs typeface="B Roya" panose="00000400000000000000" pitchFamily="2" charset="-78"/>
              </a:rPr>
              <a:t> </a:t>
            </a:r>
            <a:r>
              <a:rPr lang="fa-IR" sz="3600" b="1" dirty="0">
                <a:cs typeface="B Roya" panose="00000400000000000000" pitchFamily="2" charset="-78"/>
              </a:rPr>
              <a:t>مربوط می شود. چارچوب حاکمیت شرکتی برای تقویت استفاده </a:t>
            </a:r>
            <a:r>
              <a:rPr lang="fa-IR" sz="3600" b="1" dirty="0" smtClean="0">
                <a:cs typeface="B Roya" panose="00000400000000000000" pitchFamily="2" charset="-78"/>
              </a:rPr>
              <a:t>موثر از منافع </a:t>
            </a:r>
            <a:r>
              <a:rPr lang="fa-IR" sz="3600" b="1" dirty="0">
                <a:cs typeface="B Roya" panose="00000400000000000000" pitchFamily="2" charset="-78"/>
              </a:rPr>
              <a:t>بوده </a:t>
            </a:r>
            <a:r>
              <a:rPr lang="fa-IR" sz="3600" b="1" dirty="0" smtClean="0">
                <a:cs typeface="B Roya" panose="00000400000000000000" pitchFamily="2" charset="-78"/>
              </a:rPr>
              <a:t>و هدف </a:t>
            </a:r>
            <a:r>
              <a:rPr lang="fa-IR" sz="3600" b="1" dirty="0">
                <a:cs typeface="B Roya" panose="00000400000000000000" pitchFamily="2" charset="-78"/>
              </a:rPr>
              <a:t>آن هم </a:t>
            </a:r>
            <a:r>
              <a:rPr lang="fa-IR" sz="3600" b="1" dirty="0" smtClean="0">
                <a:cs typeface="B Roya" panose="00000400000000000000" pitchFamily="2" charset="-78"/>
              </a:rPr>
              <a:t>راستا نمودن </a:t>
            </a:r>
            <a:r>
              <a:rPr lang="fa-IR" sz="3600" b="1" dirty="0">
                <a:cs typeface="B Roya" panose="00000400000000000000" pitchFamily="2" charset="-78"/>
              </a:rPr>
              <a:t>هر چه بیشترمنافع افراد</a:t>
            </a:r>
            <a:r>
              <a:rPr lang="fa-IR" sz="3600" b="1" dirty="0" smtClean="0">
                <a:cs typeface="B Roya" panose="00000400000000000000" pitchFamily="2" charset="-78"/>
              </a:rPr>
              <a:t>، شرکت </a:t>
            </a:r>
            <a:r>
              <a:rPr lang="fa-IR" sz="3600" b="1" dirty="0">
                <a:cs typeface="B Roya" panose="00000400000000000000" pitchFamily="2" charset="-78"/>
              </a:rPr>
              <a:t>ها و جامعه می باشد</a:t>
            </a:r>
            <a:r>
              <a:rPr lang="fa-IR" sz="3600" b="1" dirty="0" smtClean="0">
                <a:cs typeface="B Roya" panose="00000400000000000000" pitchFamily="2" charset="-78"/>
              </a:rPr>
              <a:t>.</a:t>
            </a:r>
            <a:endParaRPr lang="en-US" sz="3600" b="1" dirty="0">
              <a:cs typeface="B Roya" panose="00000400000000000000" pitchFamily="2" charset="-78"/>
            </a:endParaRPr>
          </a:p>
          <a:p>
            <a:pPr marL="0" indent="0" algn="just" rtl="1">
              <a:buNone/>
            </a:pPr>
            <a:endParaRPr lang="fa-IR" sz="3200" b="1" dirty="0">
              <a:cs typeface="B Roya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459938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sz="quarter" idx="4294967295"/>
          </p:nvPr>
        </p:nvSpPr>
        <p:spPr>
          <a:xfrm>
            <a:off x="0" y="533400"/>
            <a:ext cx="8401040" cy="6480720"/>
          </a:xfrm>
          <a:prstGeom prst="rect">
            <a:avLst/>
          </a:prstGeom>
        </p:spPr>
        <p:txBody>
          <a:bodyPr>
            <a:noAutofit/>
          </a:bodyPr>
          <a:lstStyle/>
          <a:p>
            <a:pPr algn="r" rtl="1"/>
            <a:r>
              <a:rPr lang="fa-IR" sz="3600" b="1" dirty="0">
                <a:solidFill>
                  <a:srgbClr val="211E54"/>
                </a:solidFill>
                <a:cs typeface="B Zar" panose="00000400000000000000" pitchFamily="2" charset="-78"/>
              </a:rPr>
              <a:t>اهميت و ضرورت حاكميت شركتي</a:t>
            </a:r>
            <a:r>
              <a:rPr lang="fa-IR" sz="3600" b="1" dirty="0" smtClean="0">
                <a:solidFill>
                  <a:srgbClr val="211E54"/>
                </a:solidFill>
                <a:cs typeface="B Zar" panose="00000400000000000000" pitchFamily="2" charset="-78"/>
              </a:rPr>
              <a:t>:</a:t>
            </a:r>
          </a:p>
          <a:p>
            <a:pPr marL="0" indent="0" algn="r" rtl="1">
              <a:buNone/>
            </a:pPr>
            <a:endParaRPr lang="en-US" sz="2800" b="1" dirty="0">
              <a:cs typeface="B Zar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800" b="1" dirty="0" smtClean="0">
                <a:cs typeface="B Zar" panose="00000400000000000000" pitchFamily="2" charset="-78"/>
              </a:rPr>
              <a:t>- پيچيدگي </a:t>
            </a:r>
            <a:r>
              <a:rPr lang="fa-IR" sz="2800" b="1" dirty="0">
                <a:cs typeface="B Zar" panose="00000400000000000000" pitchFamily="2" charset="-78"/>
              </a:rPr>
              <a:t>كسب و كار و رقابت، پيشرفت هاي فناوري</a:t>
            </a:r>
            <a:endParaRPr lang="en-US" sz="2800" b="1" dirty="0">
              <a:cs typeface="B Zar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800" b="1" dirty="0" smtClean="0">
                <a:cs typeface="B Zar" panose="00000400000000000000" pitchFamily="2" charset="-78"/>
              </a:rPr>
              <a:t>- تاثير </a:t>
            </a:r>
            <a:r>
              <a:rPr lang="fa-IR" sz="2800" b="1" dirty="0">
                <a:cs typeface="B Zar" panose="00000400000000000000" pitchFamily="2" charset="-78"/>
              </a:rPr>
              <a:t>عوامل موثر بر شركت و دشواري مديريت اين نهادها</a:t>
            </a:r>
            <a:endParaRPr lang="en-US" sz="2800" b="1" dirty="0">
              <a:cs typeface="B Zar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800" b="1" dirty="0" smtClean="0">
                <a:cs typeface="B Zar" panose="00000400000000000000" pitchFamily="2" charset="-78"/>
              </a:rPr>
              <a:t>- وجود </a:t>
            </a:r>
            <a:r>
              <a:rPr lang="fa-IR" sz="2800" b="1" dirty="0">
                <a:cs typeface="B Zar" panose="00000400000000000000" pitchFamily="2" charset="-78"/>
              </a:rPr>
              <a:t>جرائم و بحران هاي مالي</a:t>
            </a:r>
            <a:endParaRPr lang="en-US" sz="2800" b="1" dirty="0">
              <a:cs typeface="B Zar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800" b="1" dirty="0" smtClean="0">
                <a:cs typeface="B Zar" panose="00000400000000000000" pitchFamily="2" charset="-78"/>
              </a:rPr>
              <a:t>- اهميت </a:t>
            </a:r>
            <a:r>
              <a:rPr lang="fa-IR" sz="2800" b="1" dirty="0">
                <a:cs typeface="B Zar" panose="00000400000000000000" pitchFamily="2" charset="-78"/>
              </a:rPr>
              <a:t>فرآيند خصوصي سازي و سرمايه گذاري مبتني بر بازار به تبع آزاد سازي بازارهاي مالي، معاملات و تجارت</a:t>
            </a:r>
            <a:endParaRPr lang="en-US" sz="2800" b="1" dirty="0">
              <a:cs typeface="B Zar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800" b="1" dirty="0" smtClean="0">
                <a:cs typeface="B Zar" panose="00000400000000000000" pitchFamily="2" charset="-78"/>
              </a:rPr>
              <a:t>- برنامه </a:t>
            </a:r>
            <a:r>
              <a:rPr lang="fa-IR" sz="2800" b="1" dirty="0">
                <a:cs typeface="B Zar" panose="00000400000000000000" pitchFamily="2" charset="-78"/>
              </a:rPr>
              <a:t>هاي اصلاحي دولتها و حاكميت ها در زمينه مسائل مالي </a:t>
            </a:r>
            <a:endParaRPr lang="en-US" sz="2800" b="1" dirty="0">
              <a:cs typeface="B Zar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800" b="1" dirty="0" smtClean="0">
                <a:cs typeface="B Zar" panose="00000400000000000000" pitchFamily="2" charset="-78"/>
              </a:rPr>
              <a:t>- افزايش </a:t>
            </a:r>
            <a:r>
              <a:rPr lang="fa-IR" sz="2800" b="1" dirty="0">
                <a:cs typeface="B Zar" panose="00000400000000000000" pitchFamily="2" charset="-78"/>
              </a:rPr>
              <a:t>انسجام مالي در سطح بين المللي به تبع جهاني سازي</a:t>
            </a:r>
            <a:endParaRPr lang="en-US" sz="2800" b="1" dirty="0">
              <a:cs typeface="B Zar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800" b="1" dirty="0" smtClean="0">
                <a:cs typeface="B Zar" panose="00000400000000000000" pitchFamily="2" charset="-78"/>
              </a:rPr>
              <a:t>- ضرورت </a:t>
            </a:r>
            <a:r>
              <a:rPr lang="fa-IR" sz="2800" b="1" dirty="0">
                <a:cs typeface="B Zar" panose="00000400000000000000" pitchFamily="2" charset="-78"/>
              </a:rPr>
              <a:t>شفافيت و انصاف</a:t>
            </a:r>
            <a:endParaRPr lang="en-US" sz="2800" b="1" dirty="0">
              <a:cs typeface="B Zar" panose="00000400000000000000" pitchFamily="2" charset="-78"/>
            </a:endParaRPr>
          </a:p>
          <a:p>
            <a:pPr marL="0" lvl="0" indent="0" algn="r" rtl="1">
              <a:buNone/>
            </a:pPr>
            <a:r>
              <a:rPr lang="fa-IR" sz="2800" b="1" dirty="0" smtClean="0">
                <a:cs typeface="B Zar" panose="00000400000000000000" pitchFamily="2" charset="-78"/>
              </a:rPr>
              <a:t>- پايداري </a:t>
            </a:r>
            <a:r>
              <a:rPr lang="fa-IR" sz="2800" b="1" dirty="0">
                <a:cs typeface="B Zar" panose="00000400000000000000" pitchFamily="2" charset="-78"/>
              </a:rPr>
              <a:t>نقش بازار سرمايه در اقتصاد هاي </a:t>
            </a:r>
            <a:r>
              <a:rPr lang="fa-IR" sz="2800" b="1" dirty="0" smtClean="0">
                <a:cs typeface="B Zar" panose="00000400000000000000" pitchFamily="2" charset="-78"/>
              </a:rPr>
              <a:t>ملي</a:t>
            </a:r>
            <a:endParaRPr lang="en-US" sz="2800" b="1" dirty="0">
              <a:cs typeface="B Zar" panose="00000400000000000000" pitchFamily="2" charset="-78"/>
            </a:endParaRPr>
          </a:p>
          <a:p>
            <a:pPr algn="r" rtl="1"/>
            <a:endParaRPr lang="fa-IR" sz="2800" dirty="0">
              <a:cs typeface="B Zar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449518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609600" y="1295400"/>
            <a:ext cx="8042960" cy="5257800"/>
          </a:xfrm>
        </p:spPr>
        <p:txBody>
          <a:bodyPr>
            <a:noAutofit/>
          </a:bodyPr>
          <a:lstStyle/>
          <a:p>
            <a:pPr algn="r"/>
            <a:r>
              <a:rPr lang="fa-IR" sz="4400" dirty="0">
                <a:solidFill>
                  <a:schemeClr val="tx1"/>
                </a:solidFill>
                <a:cs typeface="B Zar" panose="00000400000000000000" pitchFamily="2" charset="-78"/>
              </a:rPr>
              <a:t>ساختار حاكميت شركتي</a:t>
            </a:r>
            <a:r>
              <a:rPr lang="fa-IR" sz="4400" dirty="0" smtClean="0">
                <a:solidFill>
                  <a:schemeClr val="tx1"/>
                </a:solidFill>
                <a:cs typeface="B Zar" panose="00000400000000000000" pitchFamily="2" charset="-78"/>
              </a:rPr>
              <a:t>:</a:t>
            </a:r>
            <a:br>
              <a:rPr lang="fa-IR" sz="4400" dirty="0" smtClean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en-US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en-US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dirty="0" smtClean="0">
                <a:solidFill>
                  <a:srgbClr val="FFFF00"/>
                </a:solidFill>
                <a:cs typeface="B Zar" panose="00000400000000000000" pitchFamily="2" charset="-78"/>
              </a:rPr>
              <a:t>-  درون </a:t>
            </a:r>
            <a:r>
              <a:rPr lang="fa-IR" dirty="0">
                <a:solidFill>
                  <a:srgbClr val="FFFF00"/>
                </a:solidFill>
                <a:cs typeface="B Zar" panose="00000400000000000000" pitchFamily="2" charset="-78"/>
              </a:rPr>
              <a:t>سازماني (آلماني _ ژاپني)</a:t>
            </a:r>
            <a:r>
              <a:rPr lang="en-US" dirty="0">
                <a:solidFill>
                  <a:srgbClr val="FFFF00"/>
                </a:solidFill>
                <a:cs typeface="B Zar" panose="00000400000000000000" pitchFamily="2" charset="-78"/>
              </a:rPr>
              <a:t/>
            </a:r>
            <a:br>
              <a:rPr lang="en-US" dirty="0">
                <a:solidFill>
                  <a:srgbClr val="FFFF00"/>
                </a:solidFill>
                <a:cs typeface="B Zar" panose="000004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ويژگي: شركت تحت مالكيت تعداد كمي </a:t>
            </a:r>
            <a:r>
              <a:rPr lang="fa-IR" dirty="0" smtClean="0">
                <a:solidFill>
                  <a:schemeClr val="tx1"/>
                </a:solidFill>
                <a:cs typeface="B Zar" panose="00000400000000000000" pitchFamily="2" charset="-78"/>
              </a:rPr>
              <a:t>سهامدار</a:t>
            </a:r>
            <a:r>
              <a:rPr lang="en-US" dirty="0" smtClean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en-US" dirty="0" smtClean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en-US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en-US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dirty="0" smtClean="0">
                <a:solidFill>
                  <a:srgbClr val="FFFF00"/>
                </a:solidFill>
                <a:cs typeface="B Zar" panose="00000400000000000000" pitchFamily="2" charset="-78"/>
              </a:rPr>
              <a:t>-  برون </a:t>
            </a:r>
            <a:r>
              <a:rPr lang="fa-IR" dirty="0">
                <a:solidFill>
                  <a:srgbClr val="FFFF00"/>
                </a:solidFill>
                <a:cs typeface="B Zar" panose="00000400000000000000" pitchFamily="2" charset="-78"/>
              </a:rPr>
              <a:t>سازماني (آنگلو _ آمريكايي)</a:t>
            </a:r>
            <a:r>
              <a:rPr lang="en-US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en-US" dirty="0">
                <a:solidFill>
                  <a:schemeClr val="tx1"/>
                </a:solidFill>
                <a:cs typeface="B Zar" panose="00000400000000000000" pitchFamily="2" charset="-78"/>
              </a:rPr>
            </a:br>
            <a:r>
              <a:rPr lang="fa-IR" dirty="0">
                <a:solidFill>
                  <a:schemeClr val="tx1"/>
                </a:solidFill>
                <a:cs typeface="B Zar" panose="00000400000000000000" pitchFamily="2" charset="-78"/>
              </a:rPr>
              <a:t>ويژگي: شركت هاي بزرگ توسط مديران كنترل مي شوند و تحت مالكيت سهامداران برون سازماني يا سهامداران خصوصي قرار دارند.</a:t>
            </a:r>
            <a:r>
              <a:rPr lang="en-US" dirty="0">
                <a:solidFill>
                  <a:schemeClr val="tx1"/>
                </a:solidFill>
                <a:cs typeface="B Zar" panose="00000400000000000000" pitchFamily="2" charset="-78"/>
              </a:rPr>
              <a:t/>
            </a:r>
            <a:br>
              <a:rPr lang="en-US" dirty="0">
                <a:solidFill>
                  <a:schemeClr val="tx1"/>
                </a:solidFill>
                <a:cs typeface="B Zar" panose="00000400000000000000" pitchFamily="2" charset="-78"/>
              </a:rPr>
            </a:br>
            <a:endParaRPr lang="fa-IR" dirty="0">
              <a:solidFill>
                <a:schemeClr val="tx1"/>
              </a:solidFill>
              <a:cs typeface="B Zar" panose="00000400000000000000" pitchFamily="2" charset="-78"/>
            </a:endParaRP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0135" t="5894" r="17008" b="9514"/>
          <a:stretch/>
        </p:blipFill>
        <p:spPr bwMode="auto">
          <a:xfrm>
            <a:off x="-29570" y="-228600"/>
            <a:ext cx="3816423" cy="2354515"/>
          </a:xfrm>
          <a:prstGeom prst="ellipse">
            <a:avLst/>
          </a:prstGeom>
          <a:ln>
            <a:noFill/>
          </a:ln>
          <a:effectLst>
            <a:softEdge rad="112500"/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1987116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AutoShape 16"/>
          <p:cNvSpPr>
            <a:spLocks noChangeArrowheads="1"/>
          </p:cNvSpPr>
          <p:nvPr/>
        </p:nvSpPr>
        <p:spPr bwMode="gray">
          <a:xfrm>
            <a:off x="6324600" y="4114800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grpSp>
        <p:nvGrpSpPr>
          <p:cNvPr id="9219" name="Group 3"/>
          <p:cNvGrpSpPr>
            <a:grpSpLocks/>
          </p:cNvGrpSpPr>
          <p:nvPr/>
        </p:nvGrpSpPr>
        <p:grpSpPr bwMode="auto">
          <a:xfrm>
            <a:off x="2898775" y="1752600"/>
            <a:ext cx="3197225" cy="3119438"/>
            <a:chOff x="1874" y="1824"/>
            <a:chExt cx="2014" cy="1821"/>
          </a:xfrm>
        </p:grpSpPr>
        <p:sp>
          <p:nvSpPr>
            <p:cNvPr id="39940" name="AutoShape 4"/>
            <p:cNvSpPr>
              <a:spLocks noChangeArrowheads="1"/>
            </p:cNvSpPr>
            <p:nvPr/>
          </p:nvSpPr>
          <p:spPr bwMode="gray">
            <a:xfrm rot="16200000" flipH="1">
              <a:off x="1822" y="2527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39941" name="AutoShape 5"/>
            <p:cNvSpPr>
              <a:spLocks noChangeArrowheads="1"/>
            </p:cNvSpPr>
            <p:nvPr/>
          </p:nvSpPr>
          <p:spPr bwMode="gray">
            <a:xfrm rot="5400000" flipH="1">
              <a:off x="3630" y="2493"/>
              <a:ext cx="309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39942" name="AutoShape 6"/>
            <p:cNvSpPr>
              <a:spLocks noChangeArrowheads="1"/>
            </p:cNvSpPr>
            <p:nvPr/>
          </p:nvSpPr>
          <p:spPr bwMode="gray">
            <a:xfrm rot="10800000" flipH="1">
              <a:off x="2725" y="3439"/>
              <a:ext cx="308" cy="206"/>
            </a:xfrm>
            <a:prstGeom prst="upArrow">
              <a:avLst>
                <a:gd name="adj1" fmla="val 51676"/>
                <a:gd name="adj2" fmla="val 100000"/>
              </a:avLst>
            </a:prstGeom>
            <a:gradFill rotWithShape="1">
              <a:gsLst>
                <a:gs pos="0">
                  <a:schemeClr val="tx2"/>
                </a:gs>
                <a:gs pos="100000">
                  <a:schemeClr val="tx2">
                    <a:gamma/>
                    <a:tint val="39216"/>
                    <a:invGamma/>
                  </a:scheme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76200" dir="10800000" kx="-3284103" algn="br" rotWithShape="0">
                      <a:schemeClr val="bg2">
                        <a:alpha val="50000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9237" name="Oval 7"/>
            <p:cNvSpPr>
              <a:spLocks noChangeArrowheads="1"/>
            </p:cNvSpPr>
            <p:nvPr/>
          </p:nvSpPr>
          <p:spPr bwMode="gray">
            <a:xfrm>
              <a:off x="2078" y="1824"/>
              <a:ext cx="1615" cy="1615"/>
            </a:xfrm>
            <a:prstGeom prst="ellipse">
              <a:avLst/>
            </a:prstGeom>
            <a:gradFill rotWithShape="1">
              <a:gsLst>
                <a:gs pos="0">
                  <a:srgbClr val="767676"/>
                </a:gs>
                <a:gs pos="50000">
                  <a:srgbClr val="FFFFFF"/>
                </a:gs>
                <a:gs pos="100000">
                  <a:srgbClr val="767676"/>
                </a:gs>
              </a:gsLst>
              <a:lin ang="5400000" scaled="1"/>
            </a:gradFill>
            <a:ln w="57150" algn="ctr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9238" name="Oval 8"/>
            <p:cNvSpPr>
              <a:spLocks noChangeArrowheads="1"/>
            </p:cNvSpPr>
            <p:nvPr/>
          </p:nvSpPr>
          <p:spPr bwMode="gray">
            <a:xfrm>
              <a:off x="2170" y="1915"/>
              <a:ext cx="1430" cy="1430"/>
            </a:xfrm>
            <a:prstGeom prst="ellipse">
              <a:avLst/>
            </a:prstGeom>
            <a:gradFill rotWithShape="1">
              <a:gsLst>
                <a:gs pos="0">
                  <a:srgbClr val="A2A2A2"/>
                </a:gs>
                <a:gs pos="50000">
                  <a:srgbClr val="FFFFFF"/>
                </a:gs>
                <a:gs pos="100000">
                  <a:srgbClr val="A2A2A2"/>
                </a:gs>
              </a:gsLst>
              <a:lin ang="0" scaled="1"/>
            </a:gradFill>
            <a:ln w="9525" algn="ctr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39945" name="Oval 9"/>
            <p:cNvSpPr>
              <a:spLocks noChangeArrowheads="1"/>
            </p:cNvSpPr>
            <p:nvPr/>
          </p:nvSpPr>
          <p:spPr bwMode="gray">
            <a:xfrm>
              <a:off x="2254" y="2455"/>
              <a:ext cx="164" cy="3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tint val="0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tint val="0"/>
                    <a:invGamma/>
                  </a:schemeClr>
                </a:gs>
              </a:gsLst>
              <a:lin ang="27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wrap="none" anchor="ctr">
              <a:spAutoFit/>
            </a:bodyPr>
            <a:lstStyle/>
            <a:p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9240" name="Oval 10"/>
            <p:cNvSpPr>
              <a:spLocks noChangeArrowheads="1"/>
            </p:cNvSpPr>
            <p:nvPr/>
          </p:nvSpPr>
          <p:spPr bwMode="gray">
            <a:xfrm>
              <a:off x="2254" y="2455"/>
              <a:ext cx="164" cy="354"/>
            </a:xfrm>
            <a:prstGeom prst="ellipse">
              <a:avLst/>
            </a:prstGeom>
            <a:gradFill rotWithShape="1">
              <a:gsLst>
                <a:gs pos="0">
                  <a:srgbClr val="000000"/>
                </a:gs>
                <a:gs pos="100000">
                  <a:srgbClr val="FFCC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wrap="none" anchor="ctr">
              <a:spAutoFit/>
            </a:bodyPr>
            <a:lstStyle/>
            <a:p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39947" name="Oval 11"/>
            <p:cNvSpPr>
              <a:spLocks noChangeArrowheads="1"/>
            </p:cNvSpPr>
            <p:nvPr/>
          </p:nvSpPr>
          <p:spPr bwMode="gray">
            <a:xfrm>
              <a:off x="2337" y="2455"/>
              <a:ext cx="1096" cy="354"/>
            </a:xfrm>
            <a:prstGeom prst="ellipse">
              <a:avLst/>
            </a:prstGeom>
            <a:gradFill rotWithShape="1">
              <a:gsLst>
                <a:gs pos="0">
                  <a:schemeClr val="hlink">
                    <a:gamma/>
                    <a:shade val="54118"/>
                    <a:invGamma/>
                  </a:schemeClr>
                </a:gs>
                <a:gs pos="50000">
                  <a:schemeClr val="hlink"/>
                </a:gs>
                <a:gs pos="100000">
                  <a:schemeClr val="hlink">
                    <a:gamma/>
                    <a:shade val="54118"/>
                    <a:invGamma/>
                  </a:schemeClr>
                </a:gs>
              </a:gsLst>
              <a:lin ang="1890000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38100" algn="ctr">
                  <a:solidFill>
                    <a:schemeClr val="bg1"/>
                  </a:solidFill>
                  <a:round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09250" dir="3267739" algn="ctr" rotWithShape="0">
                      <a:srgbClr val="808080">
                        <a:alpha val="50000"/>
                      </a:srgbClr>
                    </a:outerShdw>
                  </a:effectLst>
                </a14:hiddenEffects>
              </a:ext>
            </a:extLst>
          </p:spPr>
          <p:txBody>
            <a:bodyPr anchor="ctr">
              <a:spAutoFit/>
            </a:bodyPr>
            <a:lstStyle/>
            <a:p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  <p:sp>
          <p:nvSpPr>
            <p:cNvPr id="9242" name="Oval 12"/>
            <p:cNvSpPr>
              <a:spLocks noChangeArrowheads="1"/>
            </p:cNvSpPr>
            <p:nvPr/>
          </p:nvSpPr>
          <p:spPr bwMode="gray">
            <a:xfrm>
              <a:off x="2337" y="2455"/>
              <a:ext cx="1096" cy="354"/>
            </a:xfrm>
            <a:prstGeom prst="ellipse">
              <a:avLst/>
            </a:prstGeom>
            <a:gradFill rotWithShape="1">
              <a:gsLst>
                <a:gs pos="0">
                  <a:srgbClr val="FFCC00"/>
                </a:gs>
                <a:gs pos="100000">
                  <a:srgbClr val="7C6300"/>
                </a:gs>
              </a:gsLst>
              <a:lin ang="2700000" scaled="1"/>
            </a:gradFill>
            <a:ln w="38100" algn="ctr">
              <a:noFill/>
              <a:round/>
              <a:headEnd/>
              <a:tailEnd/>
            </a:ln>
            <a:effectLst/>
          </p:spPr>
          <p:txBody>
            <a:bodyPr anchor="ctr">
              <a:spAutoFit/>
            </a:bodyPr>
            <a:lstStyle/>
            <a:p>
              <a:endParaRPr lang="zh-CN" altLang="en-US" sz="2000" b="1">
                <a:ea typeface="SimSun" pitchFamily="2" charset="-122"/>
                <a:cs typeface="B Mitra" pitchFamily="2" charset="-78"/>
              </a:endParaRPr>
            </a:p>
          </p:txBody>
        </p:sp>
      </p:grpSp>
      <p:sp>
        <p:nvSpPr>
          <p:cNvPr id="39949" name="AutoShape 13"/>
          <p:cNvSpPr>
            <a:spLocks noChangeArrowheads="1"/>
          </p:cNvSpPr>
          <p:nvPr/>
        </p:nvSpPr>
        <p:spPr bwMode="gray">
          <a:xfrm>
            <a:off x="838200" y="3581400"/>
            <a:ext cx="18288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9950" name="AutoShape 14"/>
          <p:cNvSpPr>
            <a:spLocks noChangeArrowheads="1"/>
          </p:cNvSpPr>
          <p:nvPr/>
        </p:nvSpPr>
        <p:spPr bwMode="gray">
          <a:xfrm>
            <a:off x="838200" y="3048000"/>
            <a:ext cx="18288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9951" name="AutoShape 15"/>
          <p:cNvSpPr>
            <a:spLocks noChangeArrowheads="1"/>
          </p:cNvSpPr>
          <p:nvPr/>
        </p:nvSpPr>
        <p:spPr bwMode="gray">
          <a:xfrm>
            <a:off x="838200" y="2514600"/>
            <a:ext cx="18288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9952" name="AutoShape 16"/>
          <p:cNvSpPr>
            <a:spLocks noChangeArrowheads="1"/>
          </p:cNvSpPr>
          <p:nvPr/>
        </p:nvSpPr>
        <p:spPr bwMode="gray">
          <a:xfrm>
            <a:off x="6324600" y="3581400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9953" name="AutoShape 17"/>
          <p:cNvSpPr>
            <a:spLocks noChangeArrowheads="1"/>
          </p:cNvSpPr>
          <p:nvPr/>
        </p:nvSpPr>
        <p:spPr bwMode="gray">
          <a:xfrm>
            <a:off x="6324600" y="3048000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9954" name="AutoShape 18"/>
          <p:cNvSpPr>
            <a:spLocks noChangeArrowheads="1"/>
          </p:cNvSpPr>
          <p:nvPr/>
        </p:nvSpPr>
        <p:spPr bwMode="gray">
          <a:xfrm>
            <a:off x="6324600" y="2514600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9226" name="Text Box 19"/>
          <p:cNvSpPr txBox="1">
            <a:spLocks noChangeArrowheads="1"/>
          </p:cNvSpPr>
          <p:nvPr/>
        </p:nvSpPr>
        <p:spPr bwMode="gray">
          <a:xfrm>
            <a:off x="3433065" y="2819400"/>
            <a:ext cx="2145139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800" b="1" dirty="0" smtClean="0">
                <a:ea typeface="SimSun" pitchFamily="2" charset="-122"/>
                <a:cs typeface="B Yagut" pitchFamily="2" charset="-78"/>
              </a:rPr>
              <a:t>راهبری شرکتی</a:t>
            </a:r>
            <a:endParaRPr lang="en-US" altLang="zh-CN" sz="2800" b="1" dirty="0">
              <a:ea typeface="SimSun" pitchFamily="2" charset="-122"/>
              <a:cs typeface="B Yagut" pitchFamily="2" charset="-78"/>
            </a:endParaRPr>
          </a:p>
        </p:txBody>
      </p:sp>
      <p:sp>
        <p:nvSpPr>
          <p:cNvPr id="39956" name="AutoShape 20"/>
          <p:cNvSpPr>
            <a:spLocks noChangeArrowheads="1"/>
          </p:cNvSpPr>
          <p:nvPr/>
        </p:nvSpPr>
        <p:spPr bwMode="blackWhite">
          <a:xfrm>
            <a:off x="2438400" y="5105400"/>
            <a:ext cx="3886200" cy="5334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fa-IR" altLang="zh-CN" sz="2000" b="1" dirty="0" smtClean="0">
                <a:latin typeface="Verdana" pitchFamily="34" charset="0"/>
                <a:ea typeface="宋体" charset="-122"/>
                <a:cs typeface="B Mitra" pitchFamily="2" charset="-78"/>
              </a:rPr>
              <a:t>مکانیزم های داخلی</a:t>
            </a:r>
            <a:endParaRPr lang="en-US" altLang="zh-CN" sz="2000" b="1" dirty="0">
              <a:latin typeface="Verdana" pitchFamily="34" charset="0"/>
              <a:ea typeface="宋体" charset="-122"/>
              <a:cs typeface="B Mitra" pitchFamily="2" charset="-78"/>
            </a:endParaRPr>
          </a:p>
        </p:txBody>
      </p:sp>
      <p:sp>
        <p:nvSpPr>
          <p:cNvPr id="9228" name="Text Box 21"/>
          <p:cNvSpPr txBox="1">
            <a:spLocks noChangeArrowheads="1"/>
          </p:cNvSpPr>
          <p:nvPr/>
        </p:nvSpPr>
        <p:spPr bwMode="gray">
          <a:xfrm>
            <a:off x="1258567" y="2671763"/>
            <a:ext cx="85472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000" b="1" dirty="0" smtClean="0">
                <a:ea typeface="SimSun" pitchFamily="2" charset="-122"/>
                <a:cs typeface="B Mitra" pitchFamily="2" charset="-78"/>
              </a:rPr>
              <a:t>پایداری</a:t>
            </a:r>
            <a:endParaRPr lang="en-US" altLang="zh-CN" sz="20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9229" name="Text Box 22"/>
          <p:cNvSpPr txBox="1">
            <a:spLocks noChangeArrowheads="1"/>
          </p:cNvSpPr>
          <p:nvPr/>
        </p:nvSpPr>
        <p:spPr bwMode="gray">
          <a:xfrm>
            <a:off x="1119105" y="3205163"/>
            <a:ext cx="113364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000" b="1" dirty="0" smtClean="0">
                <a:ea typeface="SimSun" pitchFamily="2" charset="-122"/>
                <a:cs typeface="B Mitra" pitchFamily="2" charset="-78"/>
              </a:rPr>
              <a:t>پاسخگویی</a:t>
            </a:r>
            <a:endParaRPr lang="en-US" altLang="zh-CN" sz="20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9230" name="Text Box 23"/>
          <p:cNvSpPr txBox="1">
            <a:spLocks noChangeArrowheads="1"/>
          </p:cNvSpPr>
          <p:nvPr/>
        </p:nvSpPr>
        <p:spPr bwMode="gray">
          <a:xfrm>
            <a:off x="1247345" y="3738563"/>
            <a:ext cx="87716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000" b="1" dirty="0" smtClean="0">
                <a:ea typeface="SimSun" pitchFamily="2" charset="-122"/>
                <a:cs typeface="B Mitra" pitchFamily="2" charset="-78"/>
              </a:rPr>
              <a:t>شفافیت</a:t>
            </a:r>
            <a:endParaRPr lang="en-US" altLang="zh-CN" sz="20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9231" name="Text Box 24"/>
          <p:cNvSpPr txBox="1">
            <a:spLocks noChangeArrowheads="1"/>
          </p:cNvSpPr>
          <p:nvPr/>
        </p:nvSpPr>
        <p:spPr bwMode="gray">
          <a:xfrm>
            <a:off x="6445505" y="2671763"/>
            <a:ext cx="1720343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000" b="1" dirty="0" smtClean="0">
                <a:ea typeface="SimSun" pitchFamily="2" charset="-122"/>
                <a:cs typeface="B Mitra" pitchFamily="2" charset="-78"/>
              </a:rPr>
              <a:t>حسابرسی مستقل</a:t>
            </a:r>
            <a:endParaRPr lang="en-US" altLang="zh-CN" sz="20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9232" name="Text Box 25"/>
          <p:cNvSpPr txBox="1">
            <a:spLocks noChangeArrowheads="1"/>
          </p:cNvSpPr>
          <p:nvPr/>
        </p:nvSpPr>
        <p:spPr bwMode="gray">
          <a:xfrm>
            <a:off x="6480771" y="3205163"/>
            <a:ext cx="1649811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000" b="1" dirty="0" smtClean="0">
                <a:ea typeface="SimSun" pitchFamily="2" charset="-122"/>
                <a:cs typeface="B Mitra" pitchFamily="2" charset="-78"/>
              </a:rPr>
              <a:t>حسابرسی داخلی</a:t>
            </a:r>
            <a:endParaRPr lang="en-US" altLang="zh-CN" sz="20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9233" name="Text Box 26"/>
          <p:cNvSpPr txBox="1">
            <a:spLocks noChangeArrowheads="1"/>
          </p:cNvSpPr>
          <p:nvPr/>
        </p:nvSpPr>
        <p:spPr bwMode="gray">
          <a:xfrm>
            <a:off x="6597791" y="3738563"/>
            <a:ext cx="141577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000" b="1" dirty="0" smtClean="0">
                <a:ea typeface="SimSun" pitchFamily="2" charset="-122"/>
                <a:cs typeface="B Mitra" pitchFamily="2" charset="-78"/>
              </a:rPr>
              <a:t>مشاوران/ وکلا</a:t>
            </a:r>
            <a:endParaRPr lang="en-US" altLang="zh-CN" sz="20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27" name="AutoShape 16"/>
          <p:cNvSpPr>
            <a:spLocks noChangeArrowheads="1"/>
          </p:cNvSpPr>
          <p:nvPr/>
        </p:nvSpPr>
        <p:spPr bwMode="gray">
          <a:xfrm>
            <a:off x="6324600" y="1981200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28" name="AutoShape 16"/>
          <p:cNvSpPr>
            <a:spLocks noChangeArrowheads="1"/>
          </p:cNvSpPr>
          <p:nvPr/>
        </p:nvSpPr>
        <p:spPr bwMode="gray">
          <a:xfrm>
            <a:off x="6324600" y="1447800"/>
            <a:ext cx="19050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0" name="AutoShape 16"/>
          <p:cNvSpPr>
            <a:spLocks noChangeArrowheads="1"/>
          </p:cNvSpPr>
          <p:nvPr/>
        </p:nvSpPr>
        <p:spPr bwMode="gray">
          <a:xfrm>
            <a:off x="6324600" y="4648200"/>
            <a:ext cx="1905000" cy="609600"/>
          </a:xfrm>
          <a:prstGeom prst="can">
            <a:avLst>
              <a:gd name="adj" fmla="val 16304"/>
            </a:avLst>
          </a:prstGeom>
          <a:gradFill rotWithShape="1">
            <a:gsLst>
              <a:gs pos="0">
                <a:schemeClr val="accent1">
                  <a:gamma/>
                  <a:shade val="46275"/>
                  <a:invGamma/>
                </a:schemeClr>
              </a:gs>
              <a:gs pos="5000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1" name="Text Box 26"/>
          <p:cNvSpPr txBox="1">
            <a:spLocks noChangeArrowheads="1"/>
          </p:cNvSpPr>
          <p:nvPr/>
        </p:nvSpPr>
        <p:spPr bwMode="gray">
          <a:xfrm>
            <a:off x="6949463" y="4267200"/>
            <a:ext cx="75052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000" b="1" dirty="0" smtClean="0">
                <a:ea typeface="SimSun" pitchFamily="2" charset="-122"/>
                <a:cs typeface="B Mitra" pitchFamily="2" charset="-78"/>
              </a:rPr>
              <a:t>رعایت</a:t>
            </a:r>
            <a:endParaRPr lang="en-US" altLang="zh-CN" sz="20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2" name="Text Box 26"/>
          <p:cNvSpPr txBox="1">
            <a:spLocks noChangeArrowheads="1"/>
          </p:cNvSpPr>
          <p:nvPr/>
        </p:nvSpPr>
        <p:spPr bwMode="gray">
          <a:xfrm>
            <a:off x="6560736" y="2209800"/>
            <a:ext cx="1527982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000" b="1" dirty="0" smtClean="0">
                <a:ea typeface="SimSun" pitchFamily="2" charset="-122"/>
                <a:cs typeface="B Mitra" pitchFamily="2" charset="-78"/>
              </a:rPr>
              <a:t>مدیریت اجرایی</a:t>
            </a:r>
            <a:endParaRPr lang="en-US" altLang="zh-CN" sz="20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3" name="Text Box 26"/>
          <p:cNvSpPr txBox="1">
            <a:spLocks noChangeArrowheads="1"/>
          </p:cNvSpPr>
          <p:nvPr/>
        </p:nvSpPr>
        <p:spPr bwMode="gray">
          <a:xfrm>
            <a:off x="6421275" y="1676400"/>
            <a:ext cx="1806905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000" b="1" dirty="0" smtClean="0">
                <a:ea typeface="SimSun" pitchFamily="2" charset="-122"/>
                <a:cs typeface="B Mitra" pitchFamily="2" charset="-78"/>
              </a:rPr>
              <a:t>نظارت هیات مدیره</a:t>
            </a:r>
            <a:endParaRPr lang="en-US" altLang="zh-CN" sz="20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4" name="Text Box 26"/>
          <p:cNvSpPr txBox="1">
            <a:spLocks noChangeArrowheads="1"/>
          </p:cNvSpPr>
          <p:nvPr/>
        </p:nvSpPr>
        <p:spPr bwMode="gray">
          <a:xfrm>
            <a:off x="6457342" y="4800600"/>
            <a:ext cx="1734770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000" b="1" dirty="0" smtClean="0">
                <a:ea typeface="SimSun" pitchFamily="2" charset="-122"/>
                <a:cs typeface="B Mitra" pitchFamily="2" charset="-78"/>
              </a:rPr>
              <a:t>نظارت سهامداران</a:t>
            </a:r>
            <a:endParaRPr lang="en-US" altLang="zh-CN" sz="20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5" name="AutoShape 15"/>
          <p:cNvSpPr>
            <a:spLocks noChangeArrowheads="1"/>
          </p:cNvSpPr>
          <p:nvPr/>
        </p:nvSpPr>
        <p:spPr bwMode="gray">
          <a:xfrm>
            <a:off x="838200" y="1981200"/>
            <a:ext cx="1828800" cy="609600"/>
          </a:xfrm>
          <a:prstGeom prst="can">
            <a:avLst>
              <a:gd name="adj" fmla="val 25000"/>
            </a:avLst>
          </a:prstGeom>
          <a:gradFill rotWithShape="1">
            <a:gsLst>
              <a:gs pos="0">
                <a:schemeClr val="accent2">
                  <a:gamma/>
                  <a:shade val="46275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CN" altLang="en-US" sz="2000" b="1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7" name="Text Box 21"/>
          <p:cNvSpPr txBox="1">
            <a:spLocks noChangeArrowheads="1"/>
          </p:cNvSpPr>
          <p:nvPr/>
        </p:nvSpPr>
        <p:spPr bwMode="gray">
          <a:xfrm>
            <a:off x="1111090" y="2209800"/>
            <a:ext cx="1149674" cy="4001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 eaLnBrk="0" hangingPunct="0"/>
            <a:r>
              <a:rPr lang="fa-IR" altLang="zh-CN" sz="2000" b="1" dirty="0" smtClean="0">
                <a:ea typeface="SimSun" pitchFamily="2" charset="-122"/>
                <a:cs typeface="B Mitra" pitchFamily="2" charset="-78"/>
              </a:rPr>
              <a:t>امانت داری</a:t>
            </a:r>
            <a:endParaRPr lang="en-US" altLang="zh-CN" sz="2000" b="1" dirty="0">
              <a:ea typeface="SimSun" pitchFamily="2" charset="-122"/>
              <a:cs typeface="B Mitra" pitchFamily="2" charset="-78"/>
            </a:endParaRPr>
          </a:p>
        </p:txBody>
      </p:sp>
      <p:sp>
        <p:nvSpPr>
          <p:cNvPr id="38" name="AutoShape 20"/>
          <p:cNvSpPr>
            <a:spLocks noChangeArrowheads="1"/>
          </p:cNvSpPr>
          <p:nvPr/>
        </p:nvSpPr>
        <p:spPr bwMode="blackWhite">
          <a:xfrm>
            <a:off x="2438400" y="5791200"/>
            <a:ext cx="3886200" cy="533400"/>
          </a:xfrm>
          <a:prstGeom prst="roundRect">
            <a:avLst>
              <a:gd name="adj" fmla="val 50000"/>
            </a:avLst>
          </a:prstGeom>
          <a:gradFill rotWithShape="1">
            <a:gsLst>
              <a:gs pos="0">
                <a:schemeClr val="bg1">
                  <a:gamma/>
                  <a:shade val="46275"/>
                  <a:invGamma/>
                </a:schemeClr>
              </a:gs>
              <a:gs pos="50000">
                <a:schemeClr val="bg1"/>
              </a:gs>
              <a:gs pos="100000">
                <a:schemeClr val="bg1">
                  <a:gamma/>
                  <a:shade val="46275"/>
                  <a:invGamma/>
                </a:schemeClr>
              </a:gs>
            </a:gsLst>
            <a:lin ang="0" scaled="1"/>
          </a:gradFill>
          <a:ln w="38100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 eaLnBrk="0" hangingPunct="0">
              <a:defRPr/>
            </a:pPr>
            <a:r>
              <a:rPr lang="fa-IR" altLang="zh-CN" sz="2000" b="1" dirty="0" smtClean="0">
                <a:latin typeface="Verdana" pitchFamily="34" charset="0"/>
                <a:ea typeface="宋体" charset="-122"/>
                <a:cs typeface="B Mitra" pitchFamily="2" charset="-78"/>
              </a:rPr>
              <a:t>مکانیزم های خارجی</a:t>
            </a:r>
            <a:endParaRPr lang="en-US" altLang="zh-CN" sz="2000" b="1" dirty="0">
              <a:latin typeface="Verdana" pitchFamily="34" charset="0"/>
              <a:ea typeface="宋体" charset="-122"/>
              <a:cs typeface="B Mitra" pitchFamily="2" charset="-78"/>
            </a:endParaRPr>
          </a:p>
        </p:txBody>
      </p:sp>
      <p:sp>
        <p:nvSpPr>
          <p:cNvPr id="40" name="Cloud Callout 39"/>
          <p:cNvSpPr/>
          <p:nvPr/>
        </p:nvSpPr>
        <p:spPr>
          <a:xfrm>
            <a:off x="0" y="1600200"/>
            <a:ext cx="3200400" cy="3048000"/>
          </a:xfrm>
          <a:prstGeom prst="cloudCallout">
            <a:avLst>
              <a:gd name="adj1" fmla="val 75233"/>
              <a:gd name="adj2" fmla="val 23992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cs typeface="B Yagut" pitchFamily="2" charset="-78"/>
              </a:rPr>
              <a:t>اصول</a:t>
            </a:r>
            <a:endParaRPr lang="en-US" sz="3600" b="1" dirty="0">
              <a:cs typeface="B Yagut" pitchFamily="2" charset="-78"/>
            </a:endParaRPr>
          </a:p>
        </p:txBody>
      </p:sp>
      <p:sp>
        <p:nvSpPr>
          <p:cNvPr id="41" name="Cloud Callout 40"/>
          <p:cNvSpPr/>
          <p:nvPr/>
        </p:nvSpPr>
        <p:spPr>
          <a:xfrm>
            <a:off x="5791200" y="1371600"/>
            <a:ext cx="3200400" cy="4267200"/>
          </a:xfrm>
          <a:prstGeom prst="cloudCallout">
            <a:avLst>
              <a:gd name="adj1" fmla="val -80874"/>
              <a:gd name="adj2" fmla="val 2598"/>
            </a:avLst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cs typeface="B Yagut" pitchFamily="2" charset="-78"/>
              </a:rPr>
              <a:t>وظایف</a:t>
            </a:r>
            <a:endParaRPr lang="en-US" sz="3600" b="1" dirty="0">
              <a:cs typeface="B Yagut" pitchFamily="2" charset="-78"/>
            </a:endParaRPr>
          </a:p>
        </p:txBody>
      </p:sp>
      <p:sp>
        <p:nvSpPr>
          <p:cNvPr id="42" name="Cloud Callout 41"/>
          <p:cNvSpPr/>
          <p:nvPr/>
        </p:nvSpPr>
        <p:spPr>
          <a:xfrm>
            <a:off x="2209800" y="4267200"/>
            <a:ext cx="4800600" cy="2438400"/>
          </a:xfrm>
          <a:prstGeom prst="cloudCallout">
            <a:avLst>
              <a:gd name="adj1" fmla="val -2338"/>
              <a:gd name="adj2" fmla="val -78605"/>
            </a:avLst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a-IR" sz="3600" b="1" dirty="0" smtClean="0">
                <a:cs typeface="B Yagut" pitchFamily="2" charset="-78"/>
              </a:rPr>
              <a:t>مکانیزمها</a:t>
            </a:r>
            <a:endParaRPr lang="en-US" sz="3600" b="1" dirty="0">
              <a:cs typeface="B Yagut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11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xit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fa-IR" dirty="0" smtClean="0">
                <a:cs typeface="B Yagut" pitchFamily="2" charset="-78"/>
              </a:rPr>
              <a:t>ساختار راهبری شرکتی</a:t>
            </a:r>
            <a:endParaRPr lang="en-US" dirty="0">
              <a:cs typeface="B Yagut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295400"/>
            <a:ext cx="7848600" cy="4800600"/>
          </a:xfrm>
        </p:spPr>
        <p:txBody>
          <a:bodyPr/>
          <a:lstStyle/>
          <a:p>
            <a:pPr algn="r" rtl="1">
              <a:buFont typeface="Arial" pitchFamily="34" charset="0"/>
              <a:buChar char="•"/>
            </a:pPr>
            <a:r>
              <a:rPr lang="fa-IR" b="1" dirty="0" smtClean="0">
                <a:cs typeface="B Mitra" pitchFamily="2" charset="-78"/>
              </a:rPr>
              <a:t>سهامداران</a:t>
            </a:r>
          </a:p>
          <a:p>
            <a:pPr algn="r" rtl="1">
              <a:buFont typeface="Arial" pitchFamily="34" charset="0"/>
              <a:buChar char="•"/>
            </a:pPr>
            <a:r>
              <a:rPr lang="fa-IR" b="1" dirty="0" smtClean="0">
                <a:cs typeface="B Mitra" pitchFamily="2" charset="-78"/>
              </a:rPr>
              <a:t>هیأت مدیره</a:t>
            </a:r>
          </a:p>
          <a:p>
            <a:pPr algn="r" rtl="1">
              <a:buFont typeface="Arial" pitchFamily="34" charset="0"/>
              <a:buChar char="•"/>
            </a:pPr>
            <a:r>
              <a:rPr lang="fa-IR" b="1" dirty="0" smtClean="0">
                <a:cs typeface="B Mitra" pitchFamily="2" charset="-78"/>
              </a:rPr>
              <a:t>قوانین و حکومت مرکزی و ایالتی</a:t>
            </a:r>
          </a:p>
          <a:p>
            <a:pPr algn="r" rtl="1">
              <a:buFont typeface="Arial" pitchFamily="34" charset="0"/>
              <a:buChar char="•"/>
            </a:pPr>
            <a:r>
              <a:rPr lang="fa-IR" b="1" dirty="0" smtClean="0">
                <a:cs typeface="B Mitra" pitchFamily="2" charset="-78"/>
              </a:rPr>
              <a:t>کمیسیون بورس اوراق بهادار  </a:t>
            </a:r>
            <a:endParaRPr lang="en-US" dirty="0" smtClean="0">
              <a:cs typeface="B Mitra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b="1" dirty="0" smtClean="0">
                <a:cs typeface="B Mitra" pitchFamily="2" charset="-78"/>
              </a:rPr>
              <a:t>بورس‌های اوراق بهادار  </a:t>
            </a:r>
            <a:endParaRPr lang="en-US" dirty="0" smtClean="0">
              <a:cs typeface="B Mitra" pitchFamily="2" charset="-78"/>
            </a:endParaRPr>
          </a:p>
          <a:p>
            <a:pPr algn="r" rtl="1">
              <a:buFont typeface="Arial" pitchFamily="34" charset="0"/>
              <a:buChar char="•"/>
            </a:pPr>
            <a:r>
              <a:rPr lang="fa-IR" b="1" dirty="0" smtClean="0">
                <a:cs typeface="B Mitra" pitchFamily="2" charset="-78"/>
              </a:rPr>
              <a:t>خط نگهداران: حسابرسان، تحلیل‌گران اوراق بهادار، بانک‌داران و موسسات تعیین رتبه اعتباری</a:t>
            </a:r>
            <a:endParaRPr lang="en-US" dirty="0" smtClean="0">
              <a:cs typeface="B Mitra" pitchFamily="2" charset="-78"/>
            </a:endParaRPr>
          </a:p>
          <a:p>
            <a:pPr algn="r" rtl="1">
              <a:buNone/>
            </a:pPr>
            <a:endParaRPr lang="en-US" dirty="0" smtClean="0">
              <a:cs typeface="B Mitra" pitchFamily="2" charset="-78"/>
            </a:endParaRPr>
          </a:p>
          <a:p>
            <a:pPr algn="r" rtl="1">
              <a:buNone/>
            </a:pPr>
            <a:endParaRPr lang="fa-IR" b="1" dirty="0" smtClean="0">
              <a:cs typeface="B Mitra" pitchFamily="2" charset="-78"/>
            </a:endParaRPr>
          </a:p>
          <a:p>
            <a:pPr algn="r" rtl="1">
              <a:buNone/>
            </a:pPr>
            <a:endParaRPr lang="en-US" dirty="0">
              <a:cs typeface="B Mitra" pitchFamily="2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business-template">
  <a:themeElements>
    <a:clrScheme name="sample_dark 2">
      <a:dk1>
        <a:srgbClr val="969696"/>
      </a:dk1>
      <a:lt1>
        <a:srgbClr val="FFFFFF"/>
      </a:lt1>
      <a:dk2>
        <a:srgbClr val="003399"/>
      </a:dk2>
      <a:lt2>
        <a:srgbClr val="85D9F7"/>
      </a:lt2>
      <a:accent1>
        <a:srgbClr val="5AB14B"/>
      </a:accent1>
      <a:accent2>
        <a:srgbClr val="2F7ADF"/>
      </a:accent2>
      <a:accent3>
        <a:srgbClr val="AAADCA"/>
      </a:accent3>
      <a:accent4>
        <a:srgbClr val="DADADA"/>
      </a:accent4>
      <a:accent5>
        <a:srgbClr val="B5D5B1"/>
      </a:accent5>
      <a:accent6>
        <a:srgbClr val="2A6ECA"/>
      </a:accent6>
      <a:hlink>
        <a:srgbClr val="8A52C8"/>
      </a:hlink>
      <a:folHlink>
        <a:srgbClr val="C48352"/>
      </a:folHlink>
    </a:clrScheme>
    <a:fontScheme name="sample_dark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sample_dark 1">
        <a:dk1>
          <a:srgbClr val="969696"/>
        </a:dk1>
        <a:lt1>
          <a:srgbClr val="FFFFFF"/>
        </a:lt1>
        <a:dk2>
          <a:srgbClr val="005E5C"/>
        </a:dk2>
        <a:lt2>
          <a:srgbClr val="DAEEA2"/>
        </a:lt2>
        <a:accent1>
          <a:srgbClr val="238FD9"/>
        </a:accent1>
        <a:accent2>
          <a:srgbClr val="43A98E"/>
        </a:accent2>
        <a:accent3>
          <a:srgbClr val="AAB6B5"/>
        </a:accent3>
        <a:accent4>
          <a:srgbClr val="DADADA"/>
        </a:accent4>
        <a:accent5>
          <a:srgbClr val="ACC6E9"/>
        </a:accent5>
        <a:accent6>
          <a:srgbClr val="3C9980"/>
        </a:accent6>
        <a:hlink>
          <a:srgbClr val="D8A642"/>
        </a:hlink>
        <a:folHlink>
          <a:srgbClr val="B3703D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2">
        <a:dk1>
          <a:srgbClr val="969696"/>
        </a:dk1>
        <a:lt1>
          <a:srgbClr val="FFFFFF"/>
        </a:lt1>
        <a:dk2>
          <a:srgbClr val="003399"/>
        </a:dk2>
        <a:lt2>
          <a:srgbClr val="85D9F7"/>
        </a:lt2>
        <a:accent1>
          <a:srgbClr val="5AB14B"/>
        </a:accent1>
        <a:accent2>
          <a:srgbClr val="2F7ADF"/>
        </a:accent2>
        <a:accent3>
          <a:srgbClr val="AAADCA"/>
        </a:accent3>
        <a:accent4>
          <a:srgbClr val="DADADA"/>
        </a:accent4>
        <a:accent5>
          <a:srgbClr val="B5D5B1"/>
        </a:accent5>
        <a:accent6>
          <a:srgbClr val="2A6ECA"/>
        </a:accent6>
        <a:hlink>
          <a:srgbClr val="8A52C8"/>
        </a:hlink>
        <a:folHlink>
          <a:srgbClr val="C4835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ample_dark 3">
        <a:dk1>
          <a:srgbClr val="969696"/>
        </a:dk1>
        <a:lt1>
          <a:srgbClr val="FFFFFF"/>
        </a:lt1>
        <a:dk2>
          <a:srgbClr val="331A82"/>
        </a:dk2>
        <a:lt2>
          <a:srgbClr val="CFB5F5"/>
        </a:lt2>
        <a:accent1>
          <a:srgbClr val="557FE7"/>
        </a:accent1>
        <a:accent2>
          <a:srgbClr val="218CB7"/>
        </a:accent2>
        <a:accent3>
          <a:srgbClr val="ADABC1"/>
        </a:accent3>
        <a:accent4>
          <a:srgbClr val="DADADA"/>
        </a:accent4>
        <a:accent5>
          <a:srgbClr val="B4C0F1"/>
        </a:accent5>
        <a:accent6>
          <a:srgbClr val="1D7EA6"/>
        </a:accent6>
        <a:hlink>
          <a:srgbClr val="7B2B9B"/>
        </a:hlink>
        <a:folHlink>
          <a:srgbClr val="3EB2AC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business-template</Template>
  <TotalTime>2441</TotalTime>
  <Words>1707</Words>
  <Application>Microsoft Office PowerPoint</Application>
  <PresentationFormat>On-screen Show (4:3)</PresentationFormat>
  <Paragraphs>222</Paragraphs>
  <Slides>36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52" baseType="lpstr">
      <vt:lpstr>SimSun</vt:lpstr>
      <vt:lpstr>SimSun</vt:lpstr>
      <vt:lpstr>Arial</vt:lpstr>
      <vt:lpstr>B Lotus</vt:lpstr>
      <vt:lpstr>B Mitra</vt:lpstr>
      <vt:lpstr>B Roya</vt:lpstr>
      <vt:lpstr>B Titr</vt:lpstr>
      <vt:lpstr>B Yagut</vt:lpstr>
      <vt:lpstr>B Zar</vt:lpstr>
      <vt:lpstr>BNazanin</vt:lpstr>
      <vt:lpstr>Calibri</vt:lpstr>
      <vt:lpstr>Husseini 2</vt:lpstr>
      <vt:lpstr>Times New Roman</vt:lpstr>
      <vt:lpstr>Verdana</vt:lpstr>
      <vt:lpstr>Wingdings</vt:lpstr>
      <vt:lpstr>business-template</vt:lpstr>
      <vt:lpstr>راهبری شرکتی: دکتر علی خوزین</vt:lpstr>
      <vt:lpstr> چارچوب نظری</vt:lpstr>
      <vt:lpstr>تعاریف راهبری شرکتی </vt:lpstr>
      <vt:lpstr>تعاریف راهبری شرکتی </vt:lpstr>
      <vt:lpstr>PowerPoint Presentation</vt:lpstr>
      <vt:lpstr>PowerPoint Presentation</vt:lpstr>
      <vt:lpstr>ساختار حاكميت شركتي:  -  درون سازماني (آلماني _ ژاپني) ويژگي: شركت تحت مالكيت تعداد كمي سهامدار  -  برون سازماني (آنگلو _ آمريكايي) ويژگي: شركت هاي بزرگ توسط مديران كنترل مي شوند و تحت مالكيت سهامداران برون سازماني يا سهامداران خصوصي قرار دارند. </vt:lpstr>
      <vt:lpstr>PowerPoint Presentation</vt:lpstr>
      <vt:lpstr>ساختار راهبری شرکتی</vt:lpstr>
      <vt:lpstr>سهامداران</vt:lpstr>
      <vt:lpstr>PowerPoint Presentation</vt:lpstr>
      <vt:lpstr>وظایف و نقش‌های هیأت‌مدیره</vt:lpstr>
      <vt:lpstr>PowerPoint Presentation</vt:lpstr>
      <vt:lpstr>PowerPoint Presentation</vt:lpstr>
      <vt:lpstr>راهبری شرکتی در آمریکا</vt:lpstr>
      <vt:lpstr>راهبری شرکتی در سایر نقاط جهان</vt:lpstr>
      <vt:lpstr>راهبری شرکتی در آلمان</vt:lpstr>
      <vt:lpstr>راهبری شرکتی در ژاپن</vt:lpstr>
      <vt:lpstr>راهبری شرکتی در ژاپن</vt:lpstr>
      <vt:lpstr>راهبری شرکتی در ایران</vt:lpstr>
      <vt:lpstr>فروپاشی بازار سرمایه در ایالات متحده و سایر نقاط جهان</vt:lpstr>
      <vt:lpstr>ديدگاه‌هاي محدود   ديدگاه‌هاي گسترده </vt:lpstr>
      <vt:lpstr>ساختار مالکیت</vt:lpstr>
      <vt:lpstr>-هر چه تعداد سهامداران كمتر باشد، مالكيت متمركزتر خواهد بود.  -در كشورهايي كه تمركز سهامدار آن­ها بالا بوده و داراي بازارهاي سهام كمتر توسعه يافته هستند، يكي از مسائل اصلي اداره شركت­ها، تضاد منافع بين سهامداران اصلي و سهامداران اقليت است.  </vt:lpstr>
      <vt:lpstr>به هر حال تمرکز مالکیت باعث امکان بیشتر کنترل مدیران توسط مالکین می­گردد. بر اساس تئوری کارایی نظارت سهامداران عمده بزرگ مدیران را برای افشاء بیشتر تشویق می­کنند و هدفشان نیز افزایش ارزش شرکت و حداکثر سازی ثروتشان است.  از سوی دیگر این نظریه نیز وجود دارد که مالکین عمده شرکت اطلاعات مورد نیاز خود را از منابع داخلی شرکت به دست آورده و تمایل به افشاء کمتر اطلاعات دارند  - efficient-monitoring hypothesis </vt:lpstr>
      <vt:lpstr>مالکیت دولتی</vt:lpstr>
      <vt:lpstr>ترکیب هیئت مدیره</vt:lpstr>
      <vt:lpstr>ترکیب هیئت مدیره</vt:lpstr>
      <vt:lpstr>PowerPoint Presentation</vt:lpstr>
      <vt:lpstr>درصد سهام شناور آزاد شرکت</vt:lpstr>
      <vt:lpstr>PowerPoint Presentation</vt:lpstr>
      <vt:lpstr>PowerPoint Presentation</vt:lpstr>
      <vt:lpstr>PowerPoint Presentation</vt:lpstr>
      <vt:lpstr>PowerPoint Presentation</vt:lpstr>
      <vt:lpstr>اندازه شرکت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Administrator</dc:creator>
  <cp:lastModifiedBy>Eshterak</cp:lastModifiedBy>
  <cp:revision>61</cp:revision>
  <dcterms:created xsi:type="dcterms:W3CDTF">2013-09-26T14:25:52Z</dcterms:created>
  <dcterms:modified xsi:type="dcterms:W3CDTF">2016-04-24T11:11:20Z</dcterms:modified>
</cp:coreProperties>
</file>