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Default Extension="wav" ContentType="audio/wav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281" r:id="rId13"/>
    <p:sldId id="282" r:id="rId14"/>
    <p:sldId id="262" r:id="rId15"/>
    <p:sldId id="263" r:id="rId16"/>
    <p:sldId id="283" r:id="rId17"/>
    <p:sldId id="264" r:id="rId18"/>
    <p:sldId id="265" r:id="rId19"/>
    <p:sldId id="266" r:id="rId20"/>
    <p:sldId id="267" r:id="rId21"/>
    <p:sldId id="268" r:id="rId22"/>
    <p:sldId id="278" r:id="rId23"/>
    <p:sldId id="279" r:id="rId24"/>
    <p:sldId id="280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93" r:id="rId33"/>
    <p:sldId id="277" r:id="rId3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5841" autoAdjust="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C6A2F90-A224-47B0-80BC-F1A6A0C0597A}" type="datetimeFigureOut">
              <a:rPr lang="fa-IR" smtClean="0"/>
              <a:pPr/>
              <a:t>08/10/1437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783492A-6D25-4705-8323-15C17455CD35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A09769-D076-456B-B4FA-D7730F7902AE}" type="slidenum">
              <a:rPr lang="ar-SA"/>
              <a:pPr/>
              <a:t>4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B30F52-7449-42C0-92A2-96702AB0587F}" type="slidenum">
              <a:rPr lang="ar-SA"/>
              <a:pPr/>
              <a:t>13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B30F52-7449-42C0-92A2-96702AB0587F}" type="slidenum">
              <a:rPr lang="ar-SA"/>
              <a:pPr/>
              <a:t>14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89BF3A-4FE5-4B65-80F2-55149A0AC940}" type="slidenum">
              <a:rPr lang="ar-SA"/>
              <a:pPr/>
              <a:t>15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89BF3A-4FE5-4B65-80F2-55149A0AC940}" type="slidenum">
              <a:rPr lang="ar-SA"/>
              <a:pPr/>
              <a:t>16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7B24D6-5672-4484-B532-A9B07A7C57B3}" type="slidenum">
              <a:rPr lang="ar-SA"/>
              <a:pPr/>
              <a:t>17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5F8083-9AD5-4D4A-9010-3CBA14D3A0A5}" type="slidenum">
              <a:rPr lang="ar-SA"/>
              <a:pPr/>
              <a:t>18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47846B-1D0B-4404-9808-D27434581409}" type="slidenum">
              <a:rPr lang="ar-SA"/>
              <a:pPr/>
              <a:t>19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628CC2-D6D1-4193-A568-B1A892F42054}" type="slidenum">
              <a:rPr lang="ar-SA"/>
              <a:pPr/>
              <a:t>20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8C3E84-0B7D-4237-A84C-34383B615B43}" type="slidenum">
              <a:rPr lang="ar-SA"/>
              <a:pPr/>
              <a:t>21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5DFCC1-A73D-4EE1-A635-9EDD0D464E1A}" type="slidenum">
              <a:rPr lang="ar-SA"/>
              <a:pPr/>
              <a:t>25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3BA0E1-1D84-49B6-A893-59AD548FEE22}" type="slidenum">
              <a:rPr lang="ar-SA"/>
              <a:pPr/>
              <a:t>5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C1C3E6-B380-49EF-A060-2689D20DF649}" type="slidenum">
              <a:rPr lang="ar-SA"/>
              <a:pPr/>
              <a:t>26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01A7C4-479F-4670-8219-87C8DE1E2AA1}" type="slidenum">
              <a:rPr lang="ar-SA"/>
              <a:pPr/>
              <a:t>27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507C02-A068-4FE1-9315-B6E425E55A5D}" type="slidenum">
              <a:rPr lang="ar-SA"/>
              <a:pPr/>
              <a:t>28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71B7C3-6924-4441-B43C-C82F0FA6E1D0}" type="slidenum">
              <a:rPr lang="ar-SA"/>
              <a:pPr/>
              <a:t>29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DDFD07-4F01-4F56-A26B-CB05960B6986}" type="slidenum">
              <a:rPr lang="ar-SA"/>
              <a:pPr/>
              <a:t>30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BED344-2168-485C-956B-9401AAF6AEAC}" type="slidenum">
              <a:rPr lang="ar-SA"/>
              <a:pPr/>
              <a:t>31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FBC69E-87EC-4A12-BF02-0802AC687A5E}" type="slidenum">
              <a:rPr lang="ar-SA"/>
              <a:pPr/>
              <a:t>33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B4E2F0-88FE-489A-923F-01EFFFCED0F5}" type="slidenum">
              <a:rPr lang="ar-SA"/>
              <a:pPr/>
              <a:t>6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2953D7-5BCC-45D5-BE78-6C369F0AA608}" type="slidenum">
              <a:rPr lang="ar-SA"/>
              <a:pPr/>
              <a:t>7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F2A64C-5A45-4C06-B909-AC02088557A8}" type="slidenum">
              <a:rPr lang="ar-SA"/>
              <a:pPr/>
              <a:t>8</a:t>
            </a:fld>
            <a:endParaRPr lang="en-US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6C620A-7FC5-4578-9A88-BA209B8AF6B9}" type="slidenum">
              <a:rPr lang="ar-SA"/>
              <a:pPr/>
              <a:t>9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F55753-ECEF-450A-BEC5-0E4EAA8F52AE}" type="slidenum">
              <a:rPr lang="ar-SA"/>
              <a:pPr/>
              <a:t>10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0785EE-0D42-420E-A712-4CDA2B4C4169}" type="slidenum">
              <a:rPr lang="ar-SA"/>
              <a:pPr/>
              <a:t>11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B30F52-7449-42C0-92A2-96702AB0587F}" type="slidenum">
              <a:rPr lang="ar-SA"/>
              <a:pPr/>
              <a:t>12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867B-A154-4A73-BE0A-7C71BCE7F903}" type="datetime8">
              <a:rPr lang="fa-IR" smtClean="0"/>
              <a:pPr/>
              <a:t>مه 17، 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B1662-2EEF-4FD0-82E9-B641D56972EA}" type="datetime8">
              <a:rPr lang="fa-IR" smtClean="0"/>
              <a:pPr/>
              <a:t>مه 17، 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D4C0-9BE0-4709-AE33-1179AA3042FD}" type="datetime8">
              <a:rPr lang="fa-IR" smtClean="0"/>
              <a:pPr/>
              <a:t>مه 17، 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68313" y="274638"/>
            <a:ext cx="8424862" cy="5846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187450" y="6381750"/>
            <a:ext cx="7705725" cy="476250"/>
          </a:xfrm>
        </p:spPr>
        <p:txBody>
          <a:bodyPr/>
          <a:lstStyle>
            <a:lvl1pPr>
              <a:defRPr/>
            </a:lvl1pPr>
          </a:lstStyle>
          <a:p>
            <a:r>
              <a:rPr lang="fa-IR" smtClean="0"/>
              <a:t>اختیارات خرید و فروش</a:t>
            </a:r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68C4-E0C2-44D7-887D-8D9110EA4CC1}" type="datetime8">
              <a:rPr lang="fa-IR" smtClean="0"/>
              <a:pPr/>
              <a:t>مه 17، 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AE654-B0BA-4AB0-A9E1-36893AB919ED}" type="datetime8">
              <a:rPr lang="fa-IR" smtClean="0"/>
              <a:pPr/>
              <a:t>مه 17، 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BB3F-16CB-479B-AB1F-3AD5DF984546}" type="datetime8">
              <a:rPr lang="fa-IR" smtClean="0"/>
              <a:pPr/>
              <a:t>مه 17، 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0B1B-A5CD-4BB8-82F3-565E578F1888}" type="datetime8">
              <a:rPr lang="fa-IR" smtClean="0"/>
              <a:pPr/>
              <a:t>مه 17، 16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8293-2139-4D6C-9B62-02E7AC2A605E}" type="datetime8">
              <a:rPr lang="fa-IR" smtClean="0"/>
              <a:pPr/>
              <a:t>مه 17، 16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23E2-79F9-423F-AF31-BA2AC714DF5D}" type="datetime8">
              <a:rPr lang="fa-IR" smtClean="0"/>
              <a:pPr/>
              <a:t>مه 17، 16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AE06-4D21-4CDA-9AB8-83EAB15FDB82}" type="datetime8">
              <a:rPr lang="fa-IR" smtClean="0"/>
              <a:pPr/>
              <a:t>مه 17، 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9DF7-6B90-4EBC-A32C-2463944C29EF}" type="datetime8">
              <a:rPr lang="fa-IR" smtClean="0"/>
              <a:pPr/>
              <a:t>مه 17، 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alphaModFix amt="7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83A21-3E89-4934-A0DE-7F3FC1CB2F12}" type="datetime8">
              <a:rPr lang="fa-IR" smtClean="0"/>
              <a:pPr/>
              <a:t>مه 17، 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07750-9D4B-4DB2-9E2A-A70CDB9BC0BD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785794"/>
            <a:ext cx="7772400" cy="5143536"/>
          </a:xfrm>
        </p:spPr>
        <p:txBody>
          <a:bodyPr>
            <a:normAutofit/>
          </a:bodyPr>
          <a:lstStyle/>
          <a:p>
            <a:r>
              <a:rPr lang="fa-IR" b="1" dirty="0">
                <a:cs typeface="B Titr" pitchFamily="2" charset="-78"/>
              </a:rPr>
              <a:t/>
            </a:r>
            <a:br>
              <a:rPr lang="fa-IR" b="1" dirty="0">
                <a:cs typeface="B Titr" pitchFamily="2" charset="-78"/>
              </a:rPr>
            </a:br>
            <a:r>
              <a:rPr lang="fa-IR" b="1" dirty="0" smtClean="0">
                <a:cs typeface="B Titr" pitchFamily="2" charset="-78"/>
              </a:rPr>
              <a:t>اختیارات خرید و فروش</a:t>
            </a:r>
            <a:br>
              <a:rPr lang="fa-IR" b="1" dirty="0" smtClean="0">
                <a:cs typeface="B Titr" pitchFamily="2" charset="-78"/>
              </a:rPr>
            </a:br>
            <a:r>
              <a:rPr lang="fa-IR" b="1" dirty="0" smtClean="0">
                <a:cs typeface="B Titr" pitchFamily="2" charset="-78"/>
              </a:rPr>
              <a:t/>
            </a:r>
            <a:br>
              <a:rPr lang="fa-IR" b="1" dirty="0" smtClean="0">
                <a:cs typeface="B Titr" pitchFamily="2" charset="-78"/>
              </a:rPr>
            </a:br>
            <a:r>
              <a:rPr lang="fa-IR" b="1" dirty="0" smtClean="0">
                <a:cs typeface="B Titr" pitchFamily="2" charset="-78"/>
              </a:rPr>
              <a:t/>
            </a:r>
            <a:br>
              <a:rPr lang="fa-IR" b="1" dirty="0" smtClean="0">
                <a:cs typeface="B Titr" pitchFamily="2" charset="-78"/>
              </a:rPr>
            </a:br>
            <a:r>
              <a:rPr lang="fa-IR" sz="4000" b="1" dirty="0" smtClean="0">
                <a:cs typeface="B Titr" pitchFamily="2" charset="-78"/>
              </a:rPr>
              <a:t>دکتر علی خوزین</a:t>
            </a:r>
            <a:endParaRPr lang="fa-IR" b="1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8304" name="Group 912"/>
          <p:cNvGraphicFramePr>
            <a:graphicFrameLocks noGrp="1"/>
          </p:cNvGraphicFramePr>
          <p:nvPr>
            <p:ph/>
          </p:nvPr>
        </p:nvGraphicFramePr>
        <p:xfrm>
          <a:off x="468313" y="765175"/>
          <a:ext cx="8424862" cy="5068254"/>
        </p:xfrm>
        <a:graphic>
          <a:graphicData uri="http://schemas.openxmlformats.org/drawingml/2006/table">
            <a:tbl>
              <a:tblPr rtl="1"/>
              <a:tblGrid>
                <a:gridCol w="1411287"/>
                <a:gridCol w="1530350"/>
                <a:gridCol w="1495425"/>
                <a:gridCol w="1484313"/>
                <a:gridCol w="1084262"/>
                <a:gridCol w="1419225"/>
              </a:tblGrid>
              <a:tr h="93503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سود و زيان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Titr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 پيمان آتي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B Titr" pitchFamily="2" charset="-78"/>
                        </a:rPr>
                        <a:t> خريد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اعمال/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Titr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عدم اعمال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سود(زيان)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Titr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اختيار خريد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قيمت اختيار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Titr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 خريد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قيمت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Titr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 توافقي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قيمت سهام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Titr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در تاريخ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B Titr" pitchFamily="2" charset="-78"/>
                        </a:rPr>
                        <a:t>سررسيد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1000 -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عدم اعمال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200 -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6000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5000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500 -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عدم اعمال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200 -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6000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5500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200 -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عدم اعمال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200 -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6000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5800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بي تفاوت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200 -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6000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6000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اعمال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6000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6200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500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اعمال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300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6000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6500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1000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اعمال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800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6000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7000</a:t>
                      </a:r>
                      <a:endParaRPr kumimoji="0" lang="fa-I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908720"/>
            <a:ext cx="7772400" cy="4425280"/>
          </a:xfrm>
          <a:noFill/>
          <a:ln/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altLang="zh-CN" dirty="0" smtClean="0">
                <a:solidFill>
                  <a:schemeClr val="tx1"/>
                </a:solidFill>
                <a:ea typeface="SimSun" pitchFamily="2" charset="-122"/>
              </a:rPr>
              <a:t>The payoff profiles of call and put</a:t>
            </a:r>
          </a:p>
          <a:p>
            <a:pPr>
              <a:buFont typeface="Wingdings" pitchFamily="2" charset="2"/>
              <a:buNone/>
            </a:pPr>
            <a:endParaRPr lang="en-US" altLang="zh-CN" sz="2000" dirty="0" smtClean="0">
              <a:solidFill>
                <a:schemeClr val="tx1"/>
              </a:solidFill>
              <a:ea typeface="SimSun" pitchFamily="2" charset="-122"/>
            </a:endParaRPr>
          </a:p>
        </p:txBody>
      </p:sp>
      <p:sp>
        <p:nvSpPr>
          <p:cNvPr id="178181" name="Line 5"/>
          <p:cNvSpPr>
            <a:spLocks noChangeShapeType="1"/>
          </p:cNvSpPr>
          <p:nvPr/>
        </p:nvSpPr>
        <p:spPr bwMode="auto">
          <a:xfrm>
            <a:off x="1676400" y="4648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78182" name="Text Box 6"/>
          <p:cNvSpPr txBox="1">
            <a:spLocks noChangeArrowheads="1"/>
          </p:cNvSpPr>
          <p:nvPr/>
        </p:nvSpPr>
        <p:spPr bwMode="auto">
          <a:xfrm>
            <a:off x="1752600" y="17526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zh-CN" sz="2400" i="1">
                <a:latin typeface="Times New Roman" pitchFamily="18" charset="0"/>
                <a:ea typeface="SimSun" pitchFamily="2" charset="-122"/>
              </a:rPr>
              <a:t>Call</a:t>
            </a:r>
          </a:p>
        </p:txBody>
      </p:sp>
      <p:sp>
        <p:nvSpPr>
          <p:cNvPr id="178183" name="Text Box 7"/>
          <p:cNvSpPr txBox="1">
            <a:spLocks noChangeArrowheads="1"/>
          </p:cNvSpPr>
          <p:nvPr/>
        </p:nvSpPr>
        <p:spPr bwMode="auto">
          <a:xfrm>
            <a:off x="6096000" y="17526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zh-CN" sz="2400" i="1">
                <a:latin typeface="Times New Roman" pitchFamily="18" charset="0"/>
                <a:ea typeface="SimSun" pitchFamily="2" charset="-122"/>
              </a:rPr>
              <a:t>Put</a:t>
            </a:r>
          </a:p>
        </p:txBody>
      </p:sp>
      <p:sp>
        <p:nvSpPr>
          <p:cNvPr id="178184" name="Text Box 8"/>
          <p:cNvSpPr txBox="1">
            <a:spLocks noChangeArrowheads="1"/>
          </p:cNvSpPr>
          <p:nvPr/>
        </p:nvSpPr>
        <p:spPr bwMode="auto">
          <a:xfrm>
            <a:off x="381000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kumimoji="1" lang="fa-IR" sz="2400">
              <a:latin typeface="Times New Roman" pitchFamily="18" charset="0"/>
              <a:ea typeface="SimSun" pitchFamily="2" charset="-122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14282" y="2143118"/>
            <a:ext cx="4281518" cy="3357587"/>
            <a:chOff x="384" y="1728"/>
            <a:chExt cx="2448" cy="1824"/>
          </a:xfrm>
        </p:grpSpPr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384" y="1728"/>
              <a:ext cx="2400" cy="1824"/>
              <a:chOff x="336" y="2112"/>
              <a:chExt cx="2400" cy="1824"/>
            </a:xfrm>
          </p:grpSpPr>
          <p:grpSp>
            <p:nvGrpSpPr>
              <p:cNvPr id="4" name="Group 11"/>
              <p:cNvGrpSpPr>
                <a:grpSpLocks/>
              </p:cNvGrpSpPr>
              <p:nvPr/>
            </p:nvGrpSpPr>
            <p:grpSpPr bwMode="auto">
              <a:xfrm>
                <a:off x="336" y="2112"/>
                <a:ext cx="2400" cy="1824"/>
                <a:chOff x="480" y="2208"/>
                <a:chExt cx="2400" cy="1824"/>
              </a:xfrm>
            </p:grpSpPr>
            <p:grpSp>
              <p:nvGrpSpPr>
                <p:cNvPr id="5" name="Group 12"/>
                <p:cNvGrpSpPr>
                  <a:grpSpLocks/>
                </p:cNvGrpSpPr>
                <p:nvPr/>
              </p:nvGrpSpPr>
              <p:grpSpPr bwMode="auto">
                <a:xfrm>
                  <a:off x="480" y="2208"/>
                  <a:ext cx="2400" cy="1824"/>
                  <a:chOff x="528" y="1872"/>
                  <a:chExt cx="2400" cy="1824"/>
                </a:xfrm>
              </p:grpSpPr>
              <p:sp>
                <p:nvSpPr>
                  <p:cNvPr id="178189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528" y="1872"/>
                    <a:ext cx="2400" cy="1824"/>
                  </a:xfrm>
                  <a:prstGeom prst="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a-IR"/>
                  </a:p>
                </p:txBody>
              </p:sp>
              <p:sp>
                <p:nvSpPr>
                  <p:cNvPr id="178190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1872"/>
                    <a:ext cx="0" cy="182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fa-IR"/>
                  </a:p>
                </p:txBody>
              </p:sp>
              <p:sp>
                <p:nvSpPr>
                  <p:cNvPr id="178191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0" y="2352"/>
                    <a:ext cx="0" cy="120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fa-IR"/>
                  </a:p>
                </p:txBody>
              </p:sp>
              <p:sp>
                <p:nvSpPr>
                  <p:cNvPr id="178192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720" y="2928"/>
                    <a:ext cx="86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fa-IR"/>
                  </a:p>
                </p:txBody>
              </p:sp>
              <p:sp>
                <p:nvSpPr>
                  <p:cNvPr id="178193" name="Line 1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56" y="2544"/>
                    <a:ext cx="480" cy="62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fa-IR"/>
                  </a:p>
                </p:txBody>
              </p:sp>
              <p:sp>
                <p:nvSpPr>
                  <p:cNvPr id="178194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56" y="2880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fa-IR"/>
                  </a:p>
                </p:txBody>
              </p:sp>
            </p:grpSp>
            <p:sp>
              <p:nvSpPr>
                <p:cNvPr id="178195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672" y="3504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fa-IR"/>
                </a:p>
              </p:txBody>
            </p:sp>
          </p:grpSp>
          <p:grpSp>
            <p:nvGrpSpPr>
              <p:cNvPr id="6" name="Group 20"/>
              <p:cNvGrpSpPr>
                <a:grpSpLocks/>
              </p:cNvGrpSpPr>
              <p:nvPr/>
            </p:nvGrpSpPr>
            <p:grpSpPr bwMode="auto">
              <a:xfrm>
                <a:off x="1680" y="2640"/>
                <a:ext cx="912" cy="1200"/>
                <a:chOff x="1680" y="2640"/>
                <a:chExt cx="912" cy="1200"/>
              </a:xfrm>
            </p:grpSpPr>
            <p:sp>
              <p:nvSpPr>
                <p:cNvPr id="178197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1680" y="2640"/>
                  <a:ext cx="0" cy="12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fa-IR">
                    <a:ln>
                      <a:solidFill>
                        <a:schemeClr val="bg1">
                          <a:lumMod val="95000"/>
                        </a:schemeClr>
                      </a:solidFill>
                    </a:ln>
                  </a:endParaRPr>
                </a:p>
              </p:txBody>
            </p:sp>
            <p:sp>
              <p:nvSpPr>
                <p:cNvPr id="178198" name="Line 22"/>
                <p:cNvSpPr>
                  <a:spLocks noChangeShapeType="1"/>
                </p:cNvSpPr>
                <p:nvPr/>
              </p:nvSpPr>
              <p:spPr bwMode="auto">
                <a:xfrm>
                  <a:off x="1680" y="3216"/>
                  <a:ext cx="91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78199" name="Line 23"/>
                <p:cNvSpPr>
                  <a:spLocks noChangeShapeType="1"/>
                </p:cNvSpPr>
                <p:nvPr/>
              </p:nvSpPr>
              <p:spPr bwMode="auto">
                <a:xfrm>
                  <a:off x="1680" y="2976"/>
                  <a:ext cx="38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78200" name="Line 24"/>
                <p:cNvSpPr>
                  <a:spLocks noChangeShapeType="1"/>
                </p:cNvSpPr>
                <p:nvPr/>
              </p:nvSpPr>
              <p:spPr bwMode="auto">
                <a:xfrm>
                  <a:off x="2064" y="2976"/>
                  <a:ext cx="384" cy="52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178201" name="Line 25"/>
                <p:cNvSpPr>
                  <a:spLocks noChangeShapeType="1"/>
                </p:cNvSpPr>
                <p:nvPr/>
              </p:nvSpPr>
              <p:spPr bwMode="auto">
                <a:xfrm>
                  <a:off x="2064" y="316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fa-IR"/>
                </a:p>
              </p:txBody>
            </p:sp>
          </p:grpSp>
        </p:grpSp>
        <p:sp>
          <p:nvSpPr>
            <p:cNvPr id="178202" name="Text Box 26"/>
            <p:cNvSpPr txBox="1">
              <a:spLocks noChangeArrowheads="1"/>
            </p:cNvSpPr>
            <p:nvPr/>
          </p:nvSpPr>
          <p:spPr bwMode="auto">
            <a:xfrm>
              <a:off x="672" y="1872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en-US" altLang="zh-CN" sz="2400">
                  <a:latin typeface="Times New Roman" pitchFamily="18" charset="0"/>
                  <a:ea typeface="SimSun" pitchFamily="2" charset="-122"/>
                </a:rPr>
                <a:t>Long</a:t>
              </a:r>
            </a:p>
          </p:txBody>
        </p:sp>
        <p:sp>
          <p:nvSpPr>
            <p:cNvPr id="178203" name="Text Box 27"/>
            <p:cNvSpPr txBox="1">
              <a:spLocks noChangeArrowheads="1"/>
            </p:cNvSpPr>
            <p:nvPr/>
          </p:nvSpPr>
          <p:spPr bwMode="auto">
            <a:xfrm>
              <a:off x="1824" y="1872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en-US" altLang="zh-CN" sz="2400" dirty="0">
                  <a:latin typeface="Times New Roman" pitchFamily="18" charset="0"/>
                  <a:ea typeface="SimSun" pitchFamily="2" charset="-122"/>
                </a:rPr>
                <a:t>Short</a:t>
              </a:r>
            </a:p>
          </p:txBody>
        </p:sp>
        <p:sp>
          <p:nvSpPr>
            <p:cNvPr id="178204" name="Text Box 28"/>
            <p:cNvSpPr txBox="1">
              <a:spLocks noChangeArrowheads="1"/>
            </p:cNvSpPr>
            <p:nvPr/>
          </p:nvSpPr>
          <p:spPr bwMode="auto">
            <a:xfrm>
              <a:off x="384" y="2256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kumimoji="1" lang="en-US" altLang="zh-CN" sz="2000">
                  <a:latin typeface="Times New Roman" pitchFamily="18" charset="0"/>
                  <a:ea typeface="SimSun" pitchFamily="2" charset="-122"/>
                </a:rPr>
                <a:t>+</a:t>
              </a:r>
            </a:p>
          </p:txBody>
        </p:sp>
        <p:sp>
          <p:nvSpPr>
            <p:cNvPr id="178205" name="Text Box 29"/>
            <p:cNvSpPr txBox="1">
              <a:spLocks noChangeArrowheads="1"/>
            </p:cNvSpPr>
            <p:nvPr/>
          </p:nvSpPr>
          <p:spPr bwMode="auto">
            <a:xfrm>
              <a:off x="1536" y="2256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kumimoji="1" lang="en-US" altLang="zh-CN" sz="2000">
                  <a:latin typeface="Times New Roman" pitchFamily="18" charset="0"/>
                  <a:ea typeface="SimSun" pitchFamily="2" charset="-122"/>
                </a:rPr>
                <a:t>+</a:t>
              </a:r>
            </a:p>
          </p:txBody>
        </p:sp>
        <p:sp>
          <p:nvSpPr>
            <p:cNvPr id="178206" name="Text Box 30"/>
            <p:cNvSpPr txBox="1">
              <a:spLocks noChangeArrowheads="1"/>
            </p:cNvSpPr>
            <p:nvPr/>
          </p:nvSpPr>
          <p:spPr bwMode="auto">
            <a:xfrm>
              <a:off x="1536" y="3024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kumimoji="1" lang="en-US" altLang="zh-CN" sz="2000">
                  <a:latin typeface="Times New Roman" pitchFamily="18" charset="0"/>
                  <a:ea typeface="SimSun" pitchFamily="2" charset="-122"/>
                </a:rPr>
                <a:t>_</a:t>
              </a:r>
            </a:p>
          </p:txBody>
        </p:sp>
        <p:sp>
          <p:nvSpPr>
            <p:cNvPr id="178207" name="Text Box 31"/>
            <p:cNvSpPr txBox="1">
              <a:spLocks noChangeArrowheads="1"/>
            </p:cNvSpPr>
            <p:nvPr/>
          </p:nvSpPr>
          <p:spPr bwMode="auto">
            <a:xfrm>
              <a:off x="384" y="3024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kumimoji="1" lang="en-US" altLang="zh-CN" sz="2000">
                  <a:latin typeface="Times New Roman" pitchFamily="18" charset="0"/>
                  <a:ea typeface="SimSun" pitchFamily="2" charset="-122"/>
                </a:rPr>
                <a:t>_</a:t>
              </a:r>
            </a:p>
          </p:txBody>
        </p:sp>
        <p:sp>
          <p:nvSpPr>
            <p:cNvPr id="178208" name="Text Box 32"/>
            <p:cNvSpPr txBox="1">
              <a:spLocks noChangeArrowheads="1"/>
            </p:cNvSpPr>
            <p:nvPr/>
          </p:nvSpPr>
          <p:spPr bwMode="auto">
            <a:xfrm>
              <a:off x="864" y="297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kumimoji="1" lang="en-US" altLang="zh-CN" sz="2400" i="1">
                  <a:latin typeface="Times New Roman" pitchFamily="18" charset="0"/>
                  <a:ea typeface="SimSun" pitchFamily="2" charset="-122"/>
                </a:rPr>
                <a:t>X</a:t>
              </a:r>
            </a:p>
          </p:txBody>
        </p:sp>
        <p:sp>
          <p:nvSpPr>
            <p:cNvPr id="178209" name="Text Box 33"/>
            <p:cNvSpPr txBox="1">
              <a:spLocks noChangeArrowheads="1"/>
            </p:cNvSpPr>
            <p:nvPr/>
          </p:nvSpPr>
          <p:spPr bwMode="auto">
            <a:xfrm>
              <a:off x="2016" y="297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kumimoji="1" lang="en-US" altLang="zh-CN" sz="2400" i="1">
                  <a:latin typeface="Times New Roman" pitchFamily="18" charset="0"/>
                  <a:ea typeface="SimSun" pitchFamily="2" charset="-122"/>
                </a:rPr>
                <a:t>X</a:t>
              </a:r>
            </a:p>
          </p:txBody>
        </p:sp>
        <p:sp>
          <p:nvSpPr>
            <p:cNvPr id="178210" name="Text Box 34"/>
            <p:cNvSpPr txBox="1">
              <a:spLocks noChangeArrowheads="1"/>
            </p:cNvSpPr>
            <p:nvPr/>
          </p:nvSpPr>
          <p:spPr bwMode="auto">
            <a:xfrm>
              <a:off x="1296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kumimoji="1" lang="en-US" altLang="zh-CN" sz="2400" i="1">
                  <a:latin typeface="Times New Roman" pitchFamily="18" charset="0"/>
                  <a:ea typeface="SimSun" pitchFamily="2" charset="-122"/>
                </a:rPr>
                <a:t>S</a:t>
              </a:r>
              <a:r>
                <a:rPr kumimoji="1" lang="en-US" altLang="zh-CN" sz="2400" i="1" baseline="-25000">
                  <a:latin typeface="Times New Roman" pitchFamily="18" charset="0"/>
                  <a:ea typeface="SimSun" pitchFamily="2" charset="-122"/>
                </a:rPr>
                <a:t>T</a:t>
              </a:r>
            </a:p>
          </p:txBody>
        </p:sp>
        <p:sp>
          <p:nvSpPr>
            <p:cNvPr id="178211" name="Text Box 35"/>
            <p:cNvSpPr txBox="1">
              <a:spLocks noChangeArrowheads="1"/>
            </p:cNvSpPr>
            <p:nvPr/>
          </p:nvSpPr>
          <p:spPr bwMode="auto">
            <a:xfrm>
              <a:off x="2544" y="2784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kumimoji="1" lang="en-US" altLang="zh-CN" sz="2400" i="1">
                  <a:latin typeface="Times New Roman" pitchFamily="18" charset="0"/>
                  <a:ea typeface="SimSun" pitchFamily="2" charset="-122"/>
                </a:rPr>
                <a:t>S</a:t>
              </a:r>
              <a:r>
                <a:rPr kumimoji="1" lang="en-US" altLang="zh-CN" sz="2400" i="1" baseline="-25000">
                  <a:latin typeface="Times New Roman" pitchFamily="18" charset="0"/>
                  <a:ea typeface="SimSun" pitchFamily="2" charset="-122"/>
                </a:rPr>
                <a:t>T</a:t>
              </a:r>
            </a:p>
          </p:txBody>
        </p:sp>
        <p:sp>
          <p:nvSpPr>
            <p:cNvPr id="178212" name="Text Box 36"/>
            <p:cNvSpPr txBox="1">
              <a:spLocks noChangeArrowheads="1"/>
            </p:cNvSpPr>
            <p:nvPr/>
          </p:nvSpPr>
          <p:spPr bwMode="auto">
            <a:xfrm>
              <a:off x="384" y="2640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kumimoji="1" lang="en-US" altLang="zh-CN" sz="2000">
                  <a:latin typeface="Times New Roman" pitchFamily="18" charset="0"/>
                  <a:ea typeface="SimSun" pitchFamily="2" charset="-122"/>
                </a:rPr>
                <a:t>0</a:t>
              </a:r>
            </a:p>
          </p:txBody>
        </p:sp>
        <p:sp>
          <p:nvSpPr>
            <p:cNvPr id="178213" name="Text Box 37"/>
            <p:cNvSpPr txBox="1">
              <a:spLocks noChangeArrowheads="1"/>
            </p:cNvSpPr>
            <p:nvPr/>
          </p:nvSpPr>
          <p:spPr bwMode="auto">
            <a:xfrm>
              <a:off x="1536" y="2688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kumimoji="1" lang="en-US" altLang="zh-CN" sz="2000">
                  <a:latin typeface="Times New Roman" pitchFamily="18" charset="0"/>
                  <a:ea typeface="SimSun" pitchFamily="2" charset="-122"/>
                </a:rPr>
                <a:t>0</a:t>
              </a:r>
            </a:p>
          </p:txBody>
        </p:sp>
      </p:grp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4572000" y="2133600"/>
            <a:ext cx="4416287" cy="3367102"/>
            <a:chOff x="2928" y="2112"/>
            <a:chExt cx="2400" cy="1824"/>
          </a:xfrm>
        </p:grpSpPr>
        <p:grpSp>
          <p:nvGrpSpPr>
            <p:cNvPr id="8" name="Group 39"/>
            <p:cNvGrpSpPr>
              <a:grpSpLocks/>
            </p:cNvGrpSpPr>
            <p:nvPr/>
          </p:nvGrpSpPr>
          <p:grpSpPr bwMode="auto">
            <a:xfrm>
              <a:off x="2928" y="2112"/>
              <a:ext cx="2400" cy="1824"/>
              <a:chOff x="2928" y="2112"/>
              <a:chExt cx="2400" cy="1824"/>
            </a:xfrm>
          </p:grpSpPr>
          <p:grpSp>
            <p:nvGrpSpPr>
              <p:cNvPr id="9" name="Group 40"/>
              <p:cNvGrpSpPr>
                <a:grpSpLocks/>
              </p:cNvGrpSpPr>
              <p:nvPr/>
            </p:nvGrpSpPr>
            <p:grpSpPr bwMode="auto">
              <a:xfrm>
                <a:off x="2928" y="2112"/>
                <a:ext cx="2400" cy="1824"/>
                <a:chOff x="2928" y="2112"/>
                <a:chExt cx="2400" cy="1824"/>
              </a:xfrm>
            </p:grpSpPr>
            <p:grpSp>
              <p:nvGrpSpPr>
                <p:cNvPr id="10" name="Group 41"/>
                <p:cNvGrpSpPr>
                  <a:grpSpLocks/>
                </p:cNvGrpSpPr>
                <p:nvPr/>
              </p:nvGrpSpPr>
              <p:grpSpPr bwMode="auto">
                <a:xfrm>
                  <a:off x="2928" y="2112"/>
                  <a:ext cx="2400" cy="1824"/>
                  <a:chOff x="2976" y="2112"/>
                  <a:chExt cx="2400" cy="1824"/>
                </a:xfrm>
              </p:grpSpPr>
              <p:grpSp>
                <p:nvGrpSpPr>
                  <p:cNvPr id="11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2976" y="2112"/>
                    <a:ext cx="2400" cy="1824"/>
                    <a:chOff x="2880" y="2112"/>
                    <a:chExt cx="2400" cy="1824"/>
                  </a:xfrm>
                </p:grpSpPr>
                <p:sp>
                  <p:nvSpPr>
                    <p:cNvPr id="178219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2112"/>
                      <a:ext cx="2400" cy="1824"/>
                    </a:xfrm>
                    <a:prstGeom prst="rect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a-IR"/>
                    </a:p>
                  </p:txBody>
                </p:sp>
                <p:sp>
                  <p:nvSpPr>
                    <p:cNvPr id="178220" name="Line 4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072" y="2592"/>
                      <a:ext cx="0" cy="12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fa-IR"/>
                    </a:p>
                  </p:txBody>
                </p:sp>
                <p:sp>
                  <p:nvSpPr>
                    <p:cNvPr id="178221" name="Line 4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72" y="3168"/>
                      <a:ext cx="86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fa-IR"/>
                    </a:p>
                  </p:txBody>
                </p:sp>
                <p:sp>
                  <p:nvSpPr>
                    <p:cNvPr id="178222" name="Line 4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408" y="3120"/>
                      <a:ext cx="0" cy="9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a-IR"/>
                    </a:p>
                  </p:txBody>
                </p:sp>
                <p:sp>
                  <p:nvSpPr>
                    <p:cNvPr id="178223" name="Line 4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224" y="2640"/>
                      <a:ext cx="0" cy="12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fa-IR"/>
                    </a:p>
                  </p:txBody>
                </p:sp>
                <p:sp>
                  <p:nvSpPr>
                    <p:cNvPr id="178224" name="Line 4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24" y="3216"/>
                      <a:ext cx="91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fa-IR"/>
                    </a:p>
                  </p:txBody>
                </p:sp>
                <p:sp>
                  <p:nvSpPr>
                    <p:cNvPr id="178225" name="Line 4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08" y="3168"/>
                      <a:ext cx="0" cy="9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a-IR"/>
                    </a:p>
                  </p:txBody>
                </p:sp>
                <p:sp>
                  <p:nvSpPr>
                    <p:cNvPr id="178226" name="Line 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72" y="2832"/>
                      <a:ext cx="336" cy="57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a-IR"/>
                    </a:p>
                  </p:txBody>
                </p:sp>
                <p:sp>
                  <p:nvSpPr>
                    <p:cNvPr id="178227" name="Line 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08" y="3408"/>
                      <a:ext cx="43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a-IR"/>
                    </a:p>
                  </p:txBody>
                </p:sp>
                <p:sp>
                  <p:nvSpPr>
                    <p:cNvPr id="178228" name="Line 5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224" y="2976"/>
                      <a:ext cx="384" cy="52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a-IR"/>
                    </a:p>
                  </p:txBody>
                </p:sp>
                <p:sp>
                  <p:nvSpPr>
                    <p:cNvPr id="178229" name="Line 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08" y="2976"/>
                      <a:ext cx="43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a-IR"/>
                    </a:p>
                  </p:txBody>
                </p:sp>
              </p:grpSp>
              <p:sp>
                <p:nvSpPr>
                  <p:cNvPr id="178230" name="Line 5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76" y="2112"/>
                    <a:ext cx="0" cy="182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fa-IR"/>
                  </a:p>
                </p:txBody>
              </p:sp>
            </p:grpSp>
            <p:sp>
              <p:nvSpPr>
                <p:cNvPr id="178231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3264" y="2256"/>
                  <a:ext cx="576" cy="288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kumimoji="1" lang="en-US" altLang="zh-CN" sz="2400">
                      <a:latin typeface="Times New Roman" pitchFamily="18" charset="0"/>
                      <a:ea typeface="SimSun" pitchFamily="2" charset="-122"/>
                    </a:rPr>
                    <a:t>Long</a:t>
                  </a:r>
                </a:p>
              </p:txBody>
            </p:sp>
            <p:sp>
              <p:nvSpPr>
                <p:cNvPr id="178232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4416" y="2256"/>
                  <a:ext cx="57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kumimoji="1" lang="en-US" altLang="zh-CN" sz="2400">
                      <a:latin typeface="Times New Roman" pitchFamily="18" charset="0"/>
                      <a:ea typeface="SimSun" pitchFamily="2" charset="-122"/>
                    </a:rPr>
                    <a:t>Short</a:t>
                  </a:r>
                </a:p>
              </p:txBody>
            </p:sp>
          </p:grpSp>
          <p:sp>
            <p:nvSpPr>
              <p:cNvPr id="178233" name="Text Box 57"/>
              <p:cNvSpPr txBox="1">
                <a:spLocks noChangeArrowheads="1"/>
              </p:cNvSpPr>
              <p:nvPr/>
            </p:nvSpPr>
            <p:spPr bwMode="auto">
              <a:xfrm>
                <a:off x="2928" y="2630"/>
                <a:ext cx="1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kumimoji="1" lang="en-US" altLang="zh-CN" sz="2000">
                    <a:latin typeface="Times New Roman" pitchFamily="18" charset="0"/>
                    <a:ea typeface="SimSun" pitchFamily="2" charset="-122"/>
                  </a:rPr>
                  <a:t>+</a:t>
                </a:r>
              </a:p>
            </p:txBody>
          </p:sp>
          <p:sp>
            <p:nvSpPr>
              <p:cNvPr id="178234" name="Text Box 58"/>
              <p:cNvSpPr txBox="1">
                <a:spLocks noChangeArrowheads="1"/>
              </p:cNvSpPr>
              <p:nvPr/>
            </p:nvSpPr>
            <p:spPr bwMode="auto">
              <a:xfrm>
                <a:off x="4080" y="2640"/>
                <a:ext cx="1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kumimoji="1" lang="en-US" altLang="zh-CN" sz="2000">
                    <a:latin typeface="Times New Roman" pitchFamily="18" charset="0"/>
                    <a:ea typeface="SimSun" pitchFamily="2" charset="-122"/>
                  </a:rPr>
                  <a:t>+</a:t>
                </a:r>
              </a:p>
            </p:txBody>
          </p:sp>
          <p:sp>
            <p:nvSpPr>
              <p:cNvPr id="178235" name="Text Box 59"/>
              <p:cNvSpPr txBox="1">
                <a:spLocks noChangeArrowheads="1"/>
              </p:cNvSpPr>
              <p:nvPr/>
            </p:nvSpPr>
            <p:spPr bwMode="auto">
              <a:xfrm>
                <a:off x="4080" y="3408"/>
                <a:ext cx="1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kumimoji="1" lang="en-US" altLang="zh-CN" sz="2000">
                    <a:latin typeface="Times New Roman" pitchFamily="18" charset="0"/>
                    <a:ea typeface="SimSun" pitchFamily="2" charset="-122"/>
                  </a:rPr>
                  <a:t>_</a:t>
                </a:r>
              </a:p>
            </p:txBody>
          </p:sp>
          <p:sp>
            <p:nvSpPr>
              <p:cNvPr id="178236" name="Text Box 60"/>
              <p:cNvSpPr txBox="1">
                <a:spLocks noChangeArrowheads="1"/>
              </p:cNvSpPr>
              <p:nvPr/>
            </p:nvSpPr>
            <p:spPr bwMode="auto">
              <a:xfrm>
                <a:off x="2928" y="3408"/>
                <a:ext cx="1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kumimoji="1" lang="en-US" altLang="zh-CN" sz="2000">
                    <a:latin typeface="Times New Roman" pitchFamily="18" charset="0"/>
                    <a:ea typeface="SimSun" pitchFamily="2" charset="-122"/>
                  </a:rPr>
                  <a:t>_</a:t>
                </a:r>
              </a:p>
            </p:txBody>
          </p:sp>
        </p:grpSp>
        <p:sp>
          <p:nvSpPr>
            <p:cNvPr id="178237" name="Text Box 61"/>
            <p:cNvSpPr txBox="1">
              <a:spLocks noChangeArrowheads="1"/>
            </p:cNvSpPr>
            <p:nvPr/>
          </p:nvSpPr>
          <p:spPr bwMode="auto">
            <a:xfrm>
              <a:off x="3360" y="336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kumimoji="1" lang="en-US" altLang="zh-CN" sz="2400" i="1">
                  <a:latin typeface="Times New Roman" pitchFamily="18" charset="0"/>
                  <a:ea typeface="SimSun" pitchFamily="2" charset="-122"/>
                </a:rPr>
                <a:t>X</a:t>
              </a:r>
            </a:p>
          </p:txBody>
        </p:sp>
        <p:sp>
          <p:nvSpPr>
            <p:cNvPr id="178238" name="Text Box 62"/>
            <p:cNvSpPr txBox="1">
              <a:spLocks noChangeArrowheads="1"/>
            </p:cNvSpPr>
            <p:nvPr/>
          </p:nvSpPr>
          <p:spPr bwMode="auto">
            <a:xfrm>
              <a:off x="4560" y="336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kumimoji="1" lang="en-US" altLang="zh-CN" sz="2400" i="1">
                  <a:latin typeface="Times New Roman" pitchFamily="18" charset="0"/>
                  <a:ea typeface="SimSun" pitchFamily="2" charset="-122"/>
                </a:rPr>
                <a:t>X</a:t>
              </a:r>
            </a:p>
          </p:txBody>
        </p:sp>
        <p:sp>
          <p:nvSpPr>
            <p:cNvPr id="178239" name="Text Box 63"/>
            <p:cNvSpPr txBox="1">
              <a:spLocks noChangeArrowheads="1"/>
            </p:cNvSpPr>
            <p:nvPr/>
          </p:nvSpPr>
          <p:spPr bwMode="auto">
            <a:xfrm>
              <a:off x="5040" y="3168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kumimoji="1" lang="en-US" altLang="zh-CN" sz="2400" i="1">
                  <a:latin typeface="Times New Roman" pitchFamily="18" charset="0"/>
                  <a:ea typeface="SimSun" pitchFamily="2" charset="-122"/>
                </a:rPr>
                <a:t>S</a:t>
              </a:r>
              <a:r>
                <a:rPr kumimoji="1" lang="en-US" altLang="zh-CN" sz="2400" i="1" baseline="-25000">
                  <a:latin typeface="Times New Roman" pitchFamily="18" charset="0"/>
                  <a:ea typeface="SimSun" pitchFamily="2" charset="-122"/>
                </a:rPr>
                <a:t>T</a:t>
              </a:r>
            </a:p>
          </p:txBody>
        </p:sp>
        <p:sp>
          <p:nvSpPr>
            <p:cNvPr id="178240" name="Text Box 64"/>
            <p:cNvSpPr txBox="1">
              <a:spLocks noChangeArrowheads="1"/>
            </p:cNvSpPr>
            <p:nvPr/>
          </p:nvSpPr>
          <p:spPr bwMode="auto">
            <a:xfrm>
              <a:off x="3888" y="312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kumimoji="1" lang="en-US" altLang="zh-CN" sz="2400" i="1">
                  <a:latin typeface="Times New Roman" pitchFamily="18" charset="0"/>
                  <a:ea typeface="SimSun" pitchFamily="2" charset="-122"/>
                </a:rPr>
                <a:t>S</a:t>
              </a:r>
              <a:r>
                <a:rPr kumimoji="1" lang="en-US" altLang="zh-CN" sz="2400" i="1" baseline="-25000">
                  <a:latin typeface="Times New Roman" pitchFamily="18" charset="0"/>
                  <a:ea typeface="SimSun" pitchFamily="2" charset="-122"/>
                </a:rPr>
                <a:t>T</a:t>
              </a:r>
            </a:p>
          </p:txBody>
        </p:sp>
        <p:sp>
          <p:nvSpPr>
            <p:cNvPr id="178241" name="Text Box 65"/>
            <p:cNvSpPr txBox="1">
              <a:spLocks noChangeArrowheads="1"/>
            </p:cNvSpPr>
            <p:nvPr/>
          </p:nvSpPr>
          <p:spPr bwMode="auto">
            <a:xfrm>
              <a:off x="2928" y="3024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kumimoji="1" lang="en-US" altLang="zh-CN" sz="2000">
                  <a:latin typeface="Times New Roman" pitchFamily="18" charset="0"/>
                  <a:ea typeface="SimSun" pitchFamily="2" charset="-122"/>
                </a:rPr>
                <a:t>0</a:t>
              </a:r>
            </a:p>
          </p:txBody>
        </p:sp>
        <p:sp>
          <p:nvSpPr>
            <p:cNvPr id="178242" name="Text Box 66"/>
            <p:cNvSpPr txBox="1">
              <a:spLocks noChangeArrowheads="1"/>
            </p:cNvSpPr>
            <p:nvPr/>
          </p:nvSpPr>
          <p:spPr bwMode="auto">
            <a:xfrm>
              <a:off x="4080" y="3072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kumimoji="1" lang="en-US" altLang="zh-CN" sz="2000">
                  <a:latin typeface="Times New Roman" pitchFamily="18" charset="0"/>
                  <a:ea typeface="SimSun" pitchFamily="2" charset="-122"/>
                </a:rPr>
                <a:t>0</a:t>
              </a:r>
            </a:p>
          </p:txBody>
        </p:sp>
      </p:grpSp>
      <p:sp>
        <p:nvSpPr>
          <p:cNvPr id="178243" name="Text Box 67"/>
          <p:cNvSpPr txBox="1">
            <a:spLocks noChangeArrowheads="1"/>
          </p:cNvSpPr>
          <p:nvPr/>
        </p:nvSpPr>
        <p:spPr bwMode="auto">
          <a:xfrm>
            <a:off x="1219200" y="5543571"/>
            <a:ext cx="65532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zh-CN" sz="2600" dirty="0">
                <a:latin typeface="Times New Roman" pitchFamily="18" charset="0"/>
                <a:ea typeface="SimSun" pitchFamily="2" charset="-122"/>
              </a:rPr>
              <a:t>In-the-money, out-of-the-money, at-the-money, intrinsic value and time value</a:t>
            </a:r>
          </a:p>
        </p:txBody>
      </p:sp>
      <p:sp>
        <p:nvSpPr>
          <p:cNvPr id="178244" name="Text Box 68"/>
          <p:cNvSpPr txBox="1">
            <a:spLocks noChangeArrowheads="1"/>
          </p:cNvSpPr>
          <p:nvPr/>
        </p:nvSpPr>
        <p:spPr bwMode="auto">
          <a:xfrm>
            <a:off x="609600" y="304800"/>
            <a:ext cx="822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fa-IR" altLang="zh-CN" sz="3200" b="1" dirty="0" smtClean="0">
                <a:latin typeface="Times New Roman" pitchFamily="18" charset="0"/>
                <a:ea typeface="SimSun" pitchFamily="2" charset="-122"/>
                <a:cs typeface="B Titr" pitchFamily="2" charset="-78"/>
              </a:rPr>
              <a:t>نمودارهای ساده اختیارات خرید و فروش</a:t>
            </a:r>
            <a:endParaRPr kumimoji="1" lang="en-US" altLang="zh-CN" sz="3200" dirty="0">
              <a:latin typeface="Times New Roman" pitchFamily="18" charset="0"/>
              <a:ea typeface="SimSun" pitchFamily="2" charset="-122"/>
              <a:cs typeface="B Titr" pitchFamily="2" charset="-78"/>
            </a:endParaRPr>
          </a:p>
        </p:txBody>
      </p:sp>
      <p:sp>
        <p:nvSpPr>
          <p:cNvPr id="67" name="Slide Number Placeholder 6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11</a:t>
            </a:fld>
            <a:endParaRPr lang="fa-IR"/>
          </a:p>
        </p:txBody>
      </p:sp>
      <p:sp>
        <p:nvSpPr>
          <p:cNvPr id="68" name="Footer Placeholder 6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 build="p" autoUpdateAnimBg="0"/>
      <p:bldP spid="178181" grpId="0" animBg="1"/>
      <p:bldP spid="178182" grpId="0" build="p" autoUpdateAnimBg="0"/>
      <p:bldP spid="178183" grpId="0" build="p" autoUpdateAnimBg="0"/>
      <p:bldP spid="178184" grpId="0" build="p" autoUpdateAnimBg="0"/>
      <p:bldP spid="178243" grpId="0" build="p" autoUpdateAnimBg="0"/>
      <p:bldP spid="178244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>
            <a:noAutofit/>
          </a:bodyPr>
          <a:lstStyle/>
          <a:p>
            <a:pPr algn="ctr">
              <a:buFontTx/>
              <a:buNone/>
            </a:pPr>
            <a:r>
              <a:rPr lang="fa-IR" sz="3600" dirty="0" smtClean="0">
                <a:cs typeface="B Titr" pitchFamily="2" charset="-78"/>
              </a:rPr>
              <a:t>انواع وضعیت های اختيار خرید</a:t>
            </a:r>
            <a:endParaRPr lang="fa-IR" sz="3600" dirty="0">
              <a:cs typeface="B Titr" pitchFamily="2" charset="-78"/>
            </a:endParaRPr>
          </a:p>
          <a:p>
            <a:endParaRPr lang="fa-IR" sz="2000" dirty="0"/>
          </a:p>
          <a:p>
            <a:pPr algn="ctr">
              <a:buNone/>
            </a:pPr>
            <a:r>
              <a:rPr lang="en-US" sz="3600" b="1" dirty="0" smtClean="0">
                <a:solidFill>
                  <a:srgbClr val="FF0000"/>
                </a:solidFill>
                <a:cs typeface="B Mitra" pitchFamily="2" charset="-78"/>
              </a:rPr>
              <a:t>In-the-money</a:t>
            </a:r>
            <a:r>
              <a:rPr lang="fa-IR" sz="3600" b="1" dirty="0" smtClean="0">
                <a:solidFill>
                  <a:srgbClr val="FF0000"/>
                </a:solidFill>
                <a:cs typeface="B Mitra" pitchFamily="2" charset="-78"/>
              </a:rPr>
              <a:t>: </a:t>
            </a:r>
            <a:r>
              <a:rPr lang="fa-IR" sz="36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اختیار دارای ارزش پولی- قیمت بازار از قیمت اعمال بالاتر است.</a:t>
            </a:r>
          </a:p>
          <a:p>
            <a:pPr algn="ctr">
              <a:buNone/>
            </a:pPr>
            <a:endParaRPr lang="fa-IR" sz="2000" b="1" dirty="0" smtClean="0">
              <a:solidFill>
                <a:schemeClr val="accent6">
                  <a:lumMod val="50000"/>
                </a:schemeClr>
              </a:solidFill>
              <a:cs typeface="B Mitra" pitchFamily="2" charset="-78"/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rgbClr val="FF0000"/>
                </a:solidFill>
                <a:cs typeface="B Mitra" pitchFamily="2" charset="-78"/>
              </a:rPr>
              <a:t>Out-the-money</a:t>
            </a:r>
            <a:r>
              <a:rPr lang="fa-IR" sz="3600" b="1" dirty="0" smtClean="0">
                <a:solidFill>
                  <a:srgbClr val="FF0000"/>
                </a:solidFill>
                <a:cs typeface="B Mitra" pitchFamily="2" charset="-78"/>
              </a:rPr>
              <a:t>: </a:t>
            </a:r>
            <a:r>
              <a:rPr lang="fa-IR" sz="36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اختیار فاقد ارزش پولی- قیمت بازار از قیمت اعمال پایین تر است.</a:t>
            </a:r>
          </a:p>
          <a:p>
            <a:pPr algn="ctr">
              <a:buNone/>
            </a:pPr>
            <a:endParaRPr lang="fa-IR" sz="2800" b="1" dirty="0" smtClean="0">
              <a:solidFill>
                <a:schemeClr val="accent6">
                  <a:lumMod val="50000"/>
                </a:schemeClr>
              </a:solidFill>
              <a:cs typeface="B Mitra" pitchFamily="2" charset="-78"/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rgbClr val="FF0000"/>
                </a:solidFill>
                <a:cs typeface="B Mitra" pitchFamily="2" charset="-78"/>
              </a:rPr>
              <a:t>At-the-money</a:t>
            </a:r>
            <a:r>
              <a:rPr lang="fa-IR" sz="3600" b="1" dirty="0" smtClean="0">
                <a:solidFill>
                  <a:srgbClr val="FF0000"/>
                </a:solidFill>
                <a:cs typeface="B Mitra" pitchFamily="2" charset="-78"/>
              </a:rPr>
              <a:t>: </a:t>
            </a:r>
            <a:r>
              <a:rPr lang="fa-IR" sz="36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اختیار سر به سر- قیمت بازار با قیمت اعمال برابر است.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12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>
            <a:noAutofit/>
          </a:bodyPr>
          <a:lstStyle/>
          <a:p>
            <a:pPr algn="ctr">
              <a:buFontTx/>
              <a:buNone/>
            </a:pPr>
            <a:r>
              <a:rPr lang="fa-IR" sz="3600" dirty="0" smtClean="0">
                <a:cs typeface="B Titr" pitchFamily="2" charset="-78"/>
              </a:rPr>
              <a:t>انواع وضعیت های اختيار فروش</a:t>
            </a:r>
            <a:endParaRPr lang="fa-IR" sz="3600" dirty="0">
              <a:cs typeface="B Titr" pitchFamily="2" charset="-78"/>
            </a:endParaRPr>
          </a:p>
          <a:p>
            <a:endParaRPr lang="fa-IR" sz="1400" dirty="0"/>
          </a:p>
          <a:p>
            <a:pPr algn="ctr">
              <a:buNone/>
            </a:pPr>
            <a:r>
              <a:rPr lang="en-US" sz="3600" b="1" dirty="0" smtClean="0">
                <a:solidFill>
                  <a:srgbClr val="FF0000"/>
                </a:solidFill>
                <a:cs typeface="B Mitra" pitchFamily="2" charset="-78"/>
              </a:rPr>
              <a:t>In-the-money</a:t>
            </a:r>
            <a:r>
              <a:rPr lang="fa-IR" sz="3600" b="1" dirty="0" smtClean="0">
                <a:solidFill>
                  <a:srgbClr val="FF0000"/>
                </a:solidFill>
                <a:cs typeface="B Mitra" pitchFamily="2" charset="-78"/>
              </a:rPr>
              <a:t>: </a:t>
            </a:r>
            <a:r>
              <a:rPr lang="fa-IR" sz="36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اختیار دارای ارزش پولی- قیمت بازار از قیمت اعمال پایین تر است.</a:t>
            </a:r>
          </a:p>
          <a:p>
            <a:pPr algn="ctr">
              <a:buNone/>
            </a:pPr>
            <a:endParaRPr lang="fa-IR" sz="3600" b="1" dirty="0" smtClean="0">
              <a:solidFill>
                <a:schemeClr val="accent6">
                  <a:lumMod val="50000"/>
                </a:schemeClr>
              </a:solidFill>
              <a:cs typeface="B Mitra" pitchFamily="2" charset="-78"/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rgbClr val="FF0000"/>
                </a:solidFill>
                <a:cs typeface="B Mitra" pitchFamily="2" charset="-78"/>
              </a:rPr>
              <a:t>Out-the-money</a:t>
            </a:r>
            <a:r>
              <a:rPr lang="fa-IR" sz="3600" b="1" dirty="0" smtClean="0">
                <a:solidFill>
                  <a:srgbClr val="FF0000"/>
                </a:solidFill>
                <a:cs typeface="B Mitra" pitchFamily="2" charset="-78"/>
              </a:rPr>
              <a:t>: </a:t>
            </a:r>
            <a:r>
              <a:rPr lang="fa-IR" sz="36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اختیار فاقد ارزش پولی- قیمت بازار از قیمت اعمال بالاتر است. </a:t>
            </a:r>
          </a:p>
          <a:p>
            <a:pPr algn="ctr">
              <a:buNone/>
            </a:pPr>
            <a:endParaRPr lang="fa-IR" sz="3600" b="1" dirty="0" smtClean="0">
              <a:solidFill>
                <a:schemeClr val="accent6">
                  <a:lumMod val="50000"/>
                </a:schemeClr>
              </a:solidFill>
              <a:cs typeface="B Mitra" pitchFamily="2" charset="-78"/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rgbClr val="FF0000"/>
                </a:solidFill>
                <a:cs typeface="B Mitra" pitchFamily="2" charset="-78"/>
              </a:rPr>
              <a:t>At-the-money</a:t>
            </a:r>
            <a:r>
              <a:rPr lang="fa-IR" sz="3600" b="1" dirty="0" smtClean="0">
                <a:solidFill>
                  <a:srgbClr val="FF0000"/>
                </a:solidFill>
                <a:cs typeface="B Mitra" pitchFamily="2" charset="-78"/>
              </a:rPr>
              <a:t>: </a:t>
            </a:r>
            <a:r>
              <a:rPr lang="fa-IR" sz="36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اختیار سر به سر- قیمت بازار با قیمت اعمال برابر است.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13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620688"/>
            <a:ext cx="8229600" cy="5649913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fa-IR" sz="4000" dirty="0">
                <a:cs typeface="B Titr" pitchFamily="2" charset="-78"/>
              </a:rPr>
              <a:t>صرف هاي اختيار معامله</a:t>
            </a:r>
          </a:p>
          <a:p>
            <a:endParaRPr lang="fa-IR" sz="4000" dirty="0"/>
          </a:p>
          <a:p>
            <a:pPr algn="ctr">
              <a:buNone/>
            </a:pPr>
            <a:r>
              <a:rPr lang="fa-IR" sz="40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قبل از بحث در مورد استراتژی های انجام معامله</a:t>
            </a:r>
          </a:p>
          <a:p>
            <a:pPr algn="ctr">
              <a:buNone/>
            </a:pPr>
            <a:endParaRPr lang="fa-IR" sz="2400" b="1" dirty="0" smtClean="0">
              <a:solidFill>
                <a:schemeClr val="accent6">
                  <a:lumMod val="50000"/>
                </a:schemeClr>
              </a:solidFill>
              <a:cs typeface="B Mitra" pitchFamily="2" charset="-78"/>
            </a:endParaRPr>
          </a:p>
          <a:p>
            <a:pPr algn="ctr">
              <a:buNone/>
            </a:pPr>
            <a:r>
              <a:rPr lang="fa-IR" sz="4000" b="1" dirty="0" smtClean="0">
                <a:solidFill>
                  <a:schemeClr val="bg2">
                    <a:lumMod val="25000"/>
                  </a:schemeClr>
                </a:solidFill>
                <a:cs typeface="B Mitra" pitchFamily="2" charset="-78"/>
              </a:rPr>
              <a:t>ابتدا </a:t>
            </a:r>
            <a:r>
              <a:rPr lang="fa-IR" sz="4000" b="1" dirty="0">
                <a:solidFill>
                  <a:schemeClr val="bg2">
                    <a:lumMod val="25000"/>
                  </a:schemeClr>
                </a:solidFill>
                <a:cs typeface="B Mitra" pitchFamily="2" charset="-78"/>
              </a:rPr>
              <a:t>بايد فهميد چه </a:t>
            </a:r>
            <a:r>
              <a:rPr lang="fa-IR" sz="4000" b="1" dirty="0" smtClean="0">
                <a:solidFill>
                  <a:schemeClr val="bg2">
                    <a:lumMod val="25000"/>
                  </a:schemeClr>
                </a:solidFill>
                <a:cs typeface="B Mitra" pitchFamily="2" charset="-78"/>
              </a:rPr>
              <a:t>چيزي صرف اختيار </a:t>
            </a:r>
            <a:r>
              <a:rPr lang="fa-IR" sz="4000" b="1" dirty="0">
                <a:solidFill>
                  <a:schemeClr val="bg2">
                    <a:lumMod val="25000"/>
                  </a:schemeClr>
                </a:solidFill>
                <a:cs typeface="B Mitra" pitchFamily="2" charset="-78"/>
              </a:rPr>
              <a:t>معامله را ايجاد </a:t>
            </a:r>
            <a:r>
              <a:rPr lang="fa-IR" sz="4000" b="1" dirty="0" smtClean="0">
                <a:solidFill>
                  <a:schemeClr val="bg2">
                    <a:lumMod val="25000"/>
                  </a:schemeClr>
                </a:solidFill>
                <a:cs typeface="B Mitra" pitchFamily="2" charset="-78"/>
              </a:rPr>
              <a:t>مي كند؟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14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  <a:noFill/>
        </p:spPr>
        <p:txBody>
          <a:bodyPr>
            <a:noAutofit/>
          </a:bodyPr>
          <a:lstStyle/>
          <a:p>
            <a:pPr algn="ctr">
              <a:buFontTx/>
              <a:buNone/>
            </a:pPr>
            <a:r>
              <a:rPr lang="fa-IR" sz="4000" dirty="0">
                <a:cs typeface="B Titr" pitchFamily="2" charset="-78"/>
              </a:rPr>
              <a:t>ارزش </a:t>
            </a:r>
            <a:r>
              <a:rPr lang="fa-IR" sz="4000" dirty="0" smtClean="0">
                <a:cs typeface="B Titr" pitchFamily="2" charset="-78"/>
              </a:rPr>
              <a:t>ذاتي اختیار خرید</a:t>
            </a:r>
            <a:endParaRPr lang="fa-IR" sz="4000" dirty="0">
              <a:cs typeface="B Titr" pitchFamily="2" charset="-78"/>
            </a:endParaRPr>
          </a:p>
          <a:p>
            <a:endParaRPr lang="fa-IR" sz="1600" dirty="0"/>
          </a:p>
          <a:p>
            <a:pPr algn="l">
              <a:buFontTx/>
              <a:buNone/>
            </a:pPr>
            <a:r>
              <a:rPr lang="fa-I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قيمت اعمال – قيمت بازار = ارزش ذاتي اختيار خريد</a:t>
            </a:r>
          </a:p>
          <a:p>
            <a:pPr>
              <a:buFontTx/>
              <a:buNone/>
            </a:pPr>
            <a:r>
              <a:rPr lang="fa-IR" sz="4000" dirty="0">
                <a:cs typeface="B Mitra" pitchFamily="2" charset="-78"/>
              </a:rPr>
              <a:t>مثلا براي اختيار خريد:</a:t>
            </a:r>
          </a:p>
          <a:p>
            <a:pPr algn="ctr">
              <a:buFontTx/>
              <a:buNone/>
            </a:pPr>
            <a:r>
              <a:rPr lang="fa-IR" sz="4000" dirty="0">
                <a:cs typeface="B Mitra" pitchFamily="2" charset="-78"/>
              </a:rPr>
              <a:t>18-20 = 2</a:t>
            </a:r>
          </a:p>
          <a:p>
            <a:pPr>
              <a:buFontTx/>
              <a:buNone/>
            </a:pPr>
            <a:r>
              <a:rPr lang="fa-IR" sz="4000" dirty="0">
                <a:cs typeface="B Mitra" pitchFamily="2" charset="-78"/>
              </a:rPr>
              <a:t>ارزش ذاتي منفي نداريم زيرا ...</a:t>
            </a:r>
          </a:p>
          <a:p>
            <a:pPr algn="ctr">
              <a:buFontTx/>
              <a:buNone/>
            </a:pPr>
            <a:r>
              <a:rPr lang="fa-IR" sz="4000" dirty="0">
                <a:cs typeface="B Mitra" pitchFamily="2" charset="-78"/>
              </a:rPr>
              <a:t>18-17 = ؟</a:t>
            </a:r>
          </a:p>
          <a:p>
            <a:pPr algn="l">
              <a:buFontTx/>
              <a:buNone/>
            </a:pPr>
            <a:r>
              <a:rPr lang="fa-I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قيمت بازار - قيمت اعمال = ارزش ذاتي اختيار خريد</a:t>
            </a:r>
          </a:p>
          <a:p>
            <a:pPr algn="l">
              <a:buFontTx/>
              <a:buNone/>
            </a:pPr>
            <a:endParaRPr lang="en-US" sz="4000" dirty="0">
              <a:cs typeface="B Mitr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15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476250"/>
            <a:ext cx="8003232" cy="5649913"/>
          </a:xfrm>
          <a:noFill/>
        </p:spPr>
        <p:txBody>
          <a:bodyPr>
            <a:noAutofit/>
          </a:bodyPr>
          <a:lstStyle/>
          <a:p>
            <a:pPr algn="ctr">
              <a:buFontTx/>
              <a:buNone/>
            </a:pPr>
            <a:r>
              <a:rPr lang="fa-IR" sz="4000" dirty="0">
                <a:cs typeface="B Titr" pitchFamily="2" charset="-78"/>
              </a:rPr>
              <a:t>ارزش </a:t>
            </a:r>
            <a:r>
              <a:rPr lang="fa-IR" sz="4000" dirty="0" smtClean="0">
                <a:cs typeface="B Titr" pitchFamily="2" charset="-78"/>
              </a:rPr>
              <a:t>ذاتي اختیار فروش</a:t>
            </a:r>
            <a:endParaRPr lang="fa-IR" sz="4000" dirty="0">
              <a:cs typeface="B Titr" pitchFamily="2" charset="-78"/>
            </a:endParaRPr>
          </a:p>
          <a:p>
            <a:endParaRPr lang="fa-IR" sz="1800" dirty="0"/>
          </a:p>
          <a:p>
            <a:pPr algn="l">
              <a:buFontTx/>
              <a:buNone/>
            </a:pPr>
            <a:r>
              <a:rPr lang="fa-I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قيمت بازار – قيمت اعمال  </a:t>
            </a:r>
            <a:r>
              <a:rPr lang="fa-I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= ارزش ذاتي اختيار </a:t>
            </a:r>
            <a:r>
              <a:rPr lang="fa-I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فروش</a:t>
            </a:r>
            <a:endParaRPr lang="fa-I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Mitra" pitchFamily="2" charset="-78"/>
            </a:endParaRPr>
          </a:p>
          <a:p>
            <a:pPr>
              <a:buFontTx/>
              <a:buNone/>
            </a:pPr>
            <a:r>
              <a:rPr lang="fa-IR" sz="4000" dirty="0" smtClean="0">
                <a:cs typeface="B Mitra" pitchFamily="2" charset="-78"/>
              </a:rPr>
              <a:t>مثلاً </a:t>
            </a:r>
            <a:r>
              <a:rPr lang="fa-IR" sz="4000" dirty="0">
                <a:cs typeface="B Mitra" pitchFamily="2" charset="-78"/>
              </a:rPr>
              <a:t>براي اختيار </a:t>
            </a:r>
            <a:r>
              <a:rPr lang="fa-IR" sz="4000" dirty="0" smtClean="0">
                <a:cs typeface="B Mitra" pitchFamily="2" charset="-78"/>
              </a:rPr>
              <a:t>فروش:</a:t>
            </a:r>
            <a:endParaRPr lang="fa-IR" sz="4000" dirty="0">
              <a:cs typeface="B Mitra" pitchFamily="2" charset="-78"/>
            </a:endParaRPr>
          </a:p>
          <a:p>
            <a:pPr algn="ctr">
              <a:buFontTx/>
              <a:buNone/>
            </a:pPr>
            <a:r>
              <a:rPr lang="fa-IR" sz="4000" dirty="0" smtClean="0">
                <a:cs typeface="B Mitra" pitchFamily="2" charset="-78"/>
              </a:rPr>
              <a:t>25-30 </a:t>
            </a:r>
            <a:r>
              <a:rPr lang="fa-IR" sz="4000" dirty="0">
                <a:cs typeface="B Mitra" pitchFamily="2" charset="-78"/>
              </a:rPr>
              <a:t>= </a:t>
            </a:r>
            <a:r>
              <a:rPr lang="fa-IR" sz="4000" dirty="0" smtClean="0">
                <a:cs typeface="B Mitra" pitchFamily="2" charset="-78"/>
              </a:rPr>
              <a:t>5</a:t>
            </a:r>
            <a:endParaRPr lang="fa-IR" sz="4000" dirty="0">
              <a:cs typeface="B Mitra" pitchFamily="2" charset="-78"/>
            </a:endParaRPr>
          </a:p>
          <a:p>
            <a:pPr>
              <a:buFontTx/>
              <a:buNone/>
            </a:pPr>
            <a:r>
              <a:rPr lang="fa-IR" sz="4000" dirty="0">
                <a:cs typeface="B Mitra" pitchFamily="2" charset="-78"/>
              </a:rPr>
              <a:t>ارزش ذاتي منفي نداريم زيرا ...</a:t>
            </a:r>
          </a:p>
          <a:p>
            <a:pPr algn="ctr">
              <a:buFontTx/>
              <a:buNone/>
            </a:pPr>
            <a:r>
              <a:rPr lang="fa-IR" sz="4000" dirty="0" smtClean="0">
                <a:cs typeface="B Mitra" pitchFamily="2" charset="-78"/>
              </a:rPr>
              <a:t>25-23 </a:t>
            </a:r>
            <a:r>
              <a:rPr lang="fa-IR" sz="4000" dirty="0">
                <a:cs typeface="B Mitra" pitchFamily="2" charset="-78"/>
              </a:rPr>
              <a:t>= ؟</a:t>
            </a:r>
          </a:p>
          <a:p>
            <a:pPr algn="l">
              <a:buFontTx/>
              <a:buNone/>
            </a:pPr>
            <a:r>
              <a:rPr lang="fa-I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قيمت بازار - قيمت اعمال = ارزش ذاتي اختيار </a:t>
            </a:r>
            <a:r>
              <a:rPr lang="fa-I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فروش</a:t>
            </a:r>
            <a:endParaRPr lang="fa-I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Mitra" pitchFamily="2" charset="-78"/>
            </a:endParaRPr>
          </a:p>
          <a:p>
            <a:pPr algn="l">
              <a:buFontTx/>
              <a:buNone/>
            </a:pPr>
            <a:endParaRPr lang="en-US" sz="4000" dirty="0">
              <a:cs typeface="B Mitr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16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476250"/>
            <a:ext cx="7848872" cy="5649913"/>
          </a:xfrm>
        </p:spPr>
        <p:txBody>
          <a:bodyPr>
            <a:noAutofit/>
          </a:bodyPr>
          <a:lstStyle/>
          <a:p>
            <a:pPr algn="ctr">
              <a:buFontTx/>
              <a:buNone/>
            </a:pPr>
            <a:r>
              <a:rPr lang="fa-IR" sz="4000" dirty="0">
                <a:cs typeface="B Titr" pitchFamily="2" charset="-78"/>
              </a:rPr>
              <a:t>صرف </a:t>
            </a:r>
            <a:r>
              <a:rPr lang="fa-IR" sz="4000" dirty="0" smtClean="0">
                <a:cs typeface="B Titr" pitchFamily="2" charset="-78"/>
              </a:rPr>
              <a:t>سوداگري</a:t>
            </a:r>
          </a:p>
          <a:p>
            <a:pPr algn="ctr">
              <a:buFontTx/>
              <a:buNone/>
            </a:pPr>
            <a:endParaRPr lang="fa-IR" sz="1600" dirty="0">
              <a:cs typeface="B Titr" pitchFamily="2" charset="-78"/>
            </a:endParaRPr>
          </a:p>
          <a:p>
            <a:pPr algn="l">
              <a:buFontTx/>
              <a:buNone/>
            </a:pPr>
            <a:r>
              <a:rPr lang="fa-IR" sz="3600" b="1" dirty="0">
                <a:cs typeface="B Mitra" pitchFamily="2" charset="-78"/>
              </a:rPr>
              <a:t>صرف سوداگري + ارزش ذاتي = </a:t>
            </a:r>
            <a:r>
              <a:rPr lang="fa-IR" sz="3600" b="1" dirty="0" smtClean="0">
                <a:cs typeface="B Mitra" pitchFamily="2" charset="-78"/>
              </a:rPr>
              <a:t>ارزش واقعی بازار</a:t>
            </a:r>
            <a:endParaRPr lang="fa-IR" sz="3600" b="1" dirty="0" smtClean="0">
              <a:cs typeface="B Mitra" pitchFamily="2" charset="-78"/>
            </a:endParaRPr>
          </a:p>
          <a:p>
            <a:pPr algn="l">
              <a:buFontTx/>
              <a:buNone/>
            </a:pPr>
            <a:endParaRPr lang="fa-IR" sz="1600" b="1" dirty="0">
              <a:cs typeface="B Mitra" pitchFamily="2" charset="-78"/>
            </a:endParaRPr>
          </a:p>
          <a:p>
            <a:pPr algn="just">
              <a:buFontTx/>
              <a:buNone/>
            </a:pPr>
            <a:r>
              <a:rPr lang="fa-IR" sz="4000" dirty="0">
                <a:cs typeface="B Mitra" pitchFamily="2" charset="-78"/>
              </a:rPr>
              <a:t>البته ابتدا قيمت بازار اختيار يا همان </a:t>
            </a:r>
            <a:r>
              <a:rPr lang="fa-IR" sz="4000" b="1" dirty="0">
                <a:cs typeface="B Mitra" pitchFamily="2" charset="-78"/>
              </a:rPr>
              <a:t>صرف </a:t>
            </a:r>
            <a:r>
              <a:rPr lang="fa-IR" sz="4000" b="1" dirty="0" smtClean="0">
                <a:cs typeface="B Mitra" pitchFamily="2" charset="-78"/>
              </a:rPr>
              <a:t>كل </a:t>
            </a:r>
            <a:r>
              <a:rPr lang="fa-IR" sz="4000" dirty="0" smtClean="0">
                <a:cs typeface="B Mitra" pitchFamily="2" charset="-78"/>
              </a:rPr>
              <a:t>مشخص ميشود.</a:t>
            </a:r>
          </a:p>
          <a:p>
            <a:pPr>
              <a:buFontTx/>
              <a:buNone/>
            </a:pPr>
            <a:endParaRPr lang="fa-IR" sz="2800" dirty="0">
              <a:cs typeface="B Mitra" pitchFamily="2" charset="-78"/>
            </a:endParaRPr>
          </a:p>
          <a:p>
            <a:pPr algn="l">
              <a:buFontTx/>
              <a:buNone/>
            </a:pPr>
            <a:r>
              <a:rPr lang="fa-IR" sz="3600" b="1" dirty="0">
                <a:cs typeface="B Mitra" pitchFamily="2" charset="-78"/>
              </a:rPr>
              <a:t>ارزش ذاتي - </a:t>
            </a:r>
            <a:r>
              <a:rPr lang="fa-IR" sz="3600" b="1" dirty="0" smtClean="0">
                <a:cs typeface="B Mitra" pitchFamily="2" charset="-78"/>
              </a:rPr>
              <a:t>ارزش واقعی بازار = </a:t>
            </a:r>
            <a:r>
              <a:rPr lang="fa-IR" sz="3600" b="1" dirty="0">
                <a:cs typeface="B Mitra" pitchFamily="2" charset="-78"/>
              </a:rPr>
              <a:t>صرف سوداگري </a:t>
            </a:r>
          </a:p>
          <a:p>
            <a:pPr>
              <a:buFontTx/>
              <a:buNone/>
            </a:pPr>
            <a:endParaRPr lang="fa-IR" sz="1100" dirty="0" smtClean="0">
              <a:cs typeface="B Mitra" pitchFamily="2" charset="-78"/>
            </a:endParaRPr>
          </a:p>
          <a:p>
            <a:pPr>
              <a:buFontTx/>
              <a:buNone/>
            </a:pPr>
            <a:r>
              <a:rPr lang="fa-IR" sz="4000" dirty="0" smtClean="0">
                <a:cs typeface="B Mitra" pitchFamily="2" charset="-78"/>
              </a:rPr>
              <a:t>گاهي </a:t>
            </a:r>
            <a:r>
              <a:rPr lang="fa-IR" sz="4000" dirty="0">
                <a:cs typeface="B Mitra" pitchFamily="2" charset="-78"/>
              </a:rPr>
              <a:t>صرف سوداگري ناشي از ارزش زمان </a:t>
            </a:r>
            <a:r>
              <a:rPr lang="fa-IR" sz="4000" dirty="0" smtClean="0">
                <a:cs typeface="B Mitra" pitchFamily="2" charset="-78"/>
              </a:rPr>
              <a:t>است.</a:t>
            </a:r>
            <a:endParaRPr lang="fa-IR" sz="4000" dirty="0">
              <a:cs typeface="B Mitra" pitchFamily="2" charset="-78"/>
            </a:endParaRPr>
          </a:p>
          <a:p>
            <a:pPr>
              <a:buFontTx/>
              <a:buNone/>
            </a:pPr>
            <a:endParaRPr lang="fa-IR" sz="4000" dirty="0">
              <a:cs typeface="B Mitr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 smtClean="0"/>
              <a:t>اختیارات خرید و فروش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17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algn="ctr">
              <a:buFontTx/>
              <a:buNone/>
            </a:pPr>
            <a:r>
              <a:rPr lang="fa-IR" dirty="0">
                <a:cs typeface="B Titr" pitchFamily="2" charset="-78"/>
              </a:rPr>
              <a:t>صرف كل برابر است با </a:t>
            </a:r>
          </a:p>
          <a:p>
            <a:pPr>
              <a:buFontTx/>
              <a:buNone/>
            </a:pPr>
            <a:endParaRPr lang="fa-IR" dirty="0"/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 flipH="1">
            <a:off x="2643174" y="1274757"/>
            <a:ext cx="1366837" cy="12969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838719" y="2548590"/>
            <a:ext cx="24479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a-IR" sz="2800" b="1" dirty="0">
                <a:cs typeface="B Mitra" pitchFamily="2" charset="-78"/>
              </a:rPr>
              <a:t>صرف سوداگري</a:t>
            </a:r>
            <a:endParaRPr lang="en-US" sz="2800" b="1" dirty="0">
              <a:cs typeface="B Mitra" pitchFamily="2" charset="-78"/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357290" y="2714620"/>
            <a:ext cx="17224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a-IR" sz="2800" b="1" dirty="0">
                <a:cs typeface="B Mitra" pitchFamily="2" charset="-78"/>
              </a:rPr>
              <a:t>ارزش ذاتي</a:t>
            </a:r>
            <a:endParaRPr lang="en-US" sz="2800" b="1" dirty="0">
              <a:cs typeface="B Mitra" pitchFamily="2" charset="-78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714348" y="4345552"/>
            <a:ext cx="32813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a-IR" sz="2800" b="1" dirty="0">
                <a:cs typeface="B Mitra" pitchFamily="2" charset="-78"/>
              </a:rPr>
              <a:t>قيمت اعمال – قيمت بازار</a:t>
            </a:r>
            <a:endParaRPr lang="en-US" sz="2800" b="1" dirty="0">
              <a:cs typeface="B Mitra" pitchFamily="2" charset="-78"/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4610910" y="4305306"/>
            <a:ext cx="33575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a-IR" sz="2800" b="1" dirty="0">
                <a:cs typeface="B Mitra" pitchFamily="2" charset="-78"/>
              </a:rPr>
              <a:t>ارزش ذاتي – قيمت </a:t>
            </a:r>
            <a:r>
              <a:rPr lang="fa-IR" sz="2800" b="1" dirty="0" smtClean="0">
                <a:cs typeface="B Mitra" pitchFamily="2" charset="-78"/>
              </a:rPr>
              <a:t>اختیار</a:t>
            </a:r>
            <a:endParaRPr lang="en-US" sz="2800" b="1" dirty="0">
              <a:cs typeface="B Mitra" pitchFamily="2" charset="-78"/>
            </a:endParaRP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4028632" y="4385529"/>
            <a:ext cx="5032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a-IR" sz="3200" b="1" dirty="0"/>
              <a:t>+</a:t>
            </a:r>
            <a:endParaRPr lang="en-US" sz="3200" b="1" dirty="0"/>
          </a:p>
        </p:txBody>
      </p:sp>
      <p:sp>
        <p:nvSpPr>
          <p:cNvPr id="10" name="Line 3"/>
          <p:cNvSpPr>
            <a:spLocks noChangeShapeType="1"/>
          </p:cNvSpPr>
          <p:nvPr/>
        </p:nvSpPr>
        <p:spPr bwMode="auto">
          <a:xfrm>
            <a:off x="4954611" y="1327583"/>
            <a:ext cx="1195407" cy="1216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1" name="Oval 10"/>
          <p:cNvSpPr/>
          <p:nvPr/>
        </p:nvSpPr>
        <p:spPr>
          <a:xfrm>
            <a:off x="542238" y="3972368"/>
            <a:ext cx="3571900" cy="14287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Oval 11"/>
          <p:cNvSpPr/>
          <p:nvPr/>
        </p:nvSpPr>
        <p:spPr>
          <a:xfrm>
            <a:off x="4572000" y="4000504"/>
            <a:ext cx="3571900" cy="14287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18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548680"/>
            <a:ext cx="8363272" cy="5688632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fa-IR" b="1" dirty="0">
                <a:cs typeface="B Mitra" pitchFamily="2" charset="-78"/>
              </a:rPr>
              <a:t>هر چه دوره  اعمال </a:t>
            </a:r>
            <a:r>
              <a:rPr lang="fa-IR" b="1" dirty="0" smtClean="0">
                <a:cs typeface="B Mitra" pitchFamily="2" charset="-78"/>
              </a:rPr>
              <a:t>طولانيتر </a:t>
            </a:r>
            <a:r>
              <a:rPr lang="fa-IR" b="1" dirty="0">
                <a:cs typeface="B Mitra" pitchFamily="2" charset="-78"/>
              </a:rPr>
              <a:t>باشد، صرف سوداگري </a:t>
            </a:r>
            <a:r>
              <a:rPr lang="fa-IR" b="1" dirty="0" smtClean="0">
                <a:cs typeface="B Mitra" pitchFamily="2" charset="-78"/>
              </a:rPr>
              <a:t>بیشر مي شود.</a:t>
            </a:r>
          </a:p>
          <a:p>
            <a:pPr algn="just"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هر چه نوسان پذیری قیمت سهام بیشتر باشد، صرف سوداگری بیشتر است.</a:t>
            </a:r>
          </a:p>
          <a:p>
            <a:pPr algn="just"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تا </a:t>
            </a:r>
            <a:r>
              <a:rPr lang="fa-IR" b="1" dirty="0">
                <a:cs typeface="B Mitra" pitchFamily="2" charset="-78"/>
              </a:rPr>
              <a:t>تاريخ </a:t>
            </a:r>
            <a:r>
              <a:rPr lang="fa-IR" b="1" dirty="0" smtClean="0">
                <a:cs typeface="B Mitra" pitchFamily="2" charset="-78"/>
              </a:rPr>
              <a:t>انقضاء به </a:t>
            </a:r>
            <a:r>
              <a:rPr lang="fa-IR" b="1" dirty="0">
                <a:cs typeface="B Mitra" pitchFamily="2" charset="-78"/>
              </a:rPr>
              <a:t>تدريج از صرف سوداگري كاسته </a:t>
            </a:r>
            <a:r>
              <a:rPr lang="fa-IR" b="1" dirty="0" smtClean="0">
                <a:cs typeface="B Mitra" pitchFamily="2" charset="-78"/>
              </a:rPr>
              <a:t>مي شود.</a:t>
            </a:r>
            <a:endParaRPr lang="fa-IR" b="1" dirty="0">
              <a:cs typeface="B Mitra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b="1" dirty="0">
                <a:cs typeface="B Mitra" pitchFamily="2" charset="-78"/>
              </a:rPr>
              <a:t>در تاريخ </a:t>
            </a:r>
            <a:r>
              <a:rPr lang="fa-IR" b="1" dirty="0" smtClean="0">
                <a:cs typeface="B Mitra" pitchFamily="2" charset="-78"/>
              </a:rPr>
              <a:t>انقضاء </a:t>
            </a:r>
            <a:r>
              <a:rPr lang="fa-IR" b="1" dirty="0">
                <a:cs typeface="B Mitra" pitchFamily="2" charset="-78"/>
              </a:rPr>
              <a:t>صرف سوداگري صفر </a:t>
            </a:r>
            <a:r>
              <a:rPr lang="fa-IR" b="1" dirty="0" smtClean="0">
                <a:cs typeface="B Mitra" pitchFamily="2" charset="-78"/>
              </a:rPr>
              <a:t>مي شود. </a:t>
            </a:r>
            <a:endParaRPr lang="fa-IR" b="1" dirty="0">
              <a:cs typeface="B Mitra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b="1" dirty="0">
                <a:cs typeface="B Mitra" pitchFamily="2" charset="-78"/>
              </a:rPr>
              <a:t>در تاريخ </a:t>
            </a:r>
            <a:r>
              <a:rPr lang="fa-IR" b="1" dirty="0" smtClean="0">
                <a:cs typeface="B Mitra" pitchFamily="2" charset="-78"/>
              </a:rPr>
              <a:t>انقضاء </a:t>
            </a:r>
            <a:r>
              <a:rPr lang="fa-IR" b="1" dirty="0">
                <a:cs typeface="B Mitra" pitchFamily="2" charset="-78"/>
              </a:rPr>
              <a:t>قيمت اختيار فقط منعكس </a:t>
            </a:r>
            <a:r>
              <a:rPr lang="fa-IR" b="1" dirty="0" smtClean="0">
                <a:cs typeface="B Mitra" pitchFamily="2" charset="-78"/>
              </a:rPr>
              <a:t>كنند ارزش </a:t>
            </a:r>
            <a:r>
              <a:rPr lang="fa-IR" b="1" dirty="0">
                <a:cs typeface="B Mitra" pitchFamily="2" charset="-78"/>
              </a:rPr>
              <a:t>ذاتي است و حتي به دليل هزينه هاي كميسيون در هنگام </a:t>
            </a:r>
            <a:r>
              <a:rPr lang="fa-IR" b="1" dirty="0" smtClean="0">
                <a:cs typeface="B Mitra" pitchFamily="2" charset="-78"/>
              </a:rPr>
              <a:t>اعمال، </a:t>
            </a:r>
            <a:r>
              <a:rPr lang="fa-IR" b="1" dirty="0">
                <a:cs typeface="B Mitra" pitchFamily="2" charset="-78"/>
              </a:rPr>
              <a:t>تخفيف هم خواهد </a:t>
            </a:r>
            <a:r>
              <a:rPr lang="fa-IR" b="1" dirty="0" smtClean="0">
                <a:cs typeface="B Mitra" pitchFamily="2" charset="-78"/>
              </a:rPr>
              <a:t>داشت. </a:t>
            </a:r>
            <a:endParaRPr lang="en-US" b="1" dirty="0">
              <a:cs typeface="B Mitr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19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سرفصل مطالب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cs typeface="B Roya" pitchFamily="2" charset="-78"/>
              </a:rPr>
              <a:t>مفهوم اصلی اختیار خرید و فروش</a:t>
            </a:r>
          </a:p>
          <a:p>
            <a:r>
              <a:rPr lang="fa-IR" dirty="0" smtClean="0">
                <a:cs typeface="B Roya" pitchFamily="2" charset="-78"/>
              </a:rPr>
              <a:t>قیمت اعمال، ارزش ذاتی و صرف ریسک</a:t>
            </a:r>
          </a:p>
          <a:p>
            <a:r>
              <a:rPr lang="fa-IR" dirty="0" smtClean="0">
                <a:cs typeface="B Roya" pitchFamily="2" charset="-78"/>
              </a:rPr>
              <a:t>استراتژی سفته بازی و ایمن سازی با اختیار معامله</a:t>
            </a:r>
          </a:p>
          <a:p>
            <a:r>
              <a:rPr lang="fa-IR" dirty="0" smtClean="0">
                <a:cs typeface="B Roya" pitchFamily="2" charset="-78"/>
              </a:rPr>
              <a:t>چگونگی بسته شدن قرارداد اختیار در تاریخ انقضاء</a:t>
            </a:r>
            <a:endParaRPr lang="en-US" dirty="0" smtClean="0">
              <a:cs typeface="B Roya" pitchFamily="2" charset="-78"/>
            </a:endParaRPr>
          </a:p>
          <a:p>
            <a:r>
              <a:rPr lang="fa-IR" dirty="0" smtClean="0">
                <a:cs typeface="B Roya" pitchFamily="2" charset="-78"/>
              </a:rPr>
              <a:t>عوامل مربوط به مالیات و کمیسیون اختیار معاملات</a:t>
            </a:r>
          </a:p>
          <a:p>
            <a:pPr>
              <a:buNone/>
            </a:pPr>
            <a:endParaRPr lang="fa-IR" dirty="0">
              <a:cs typeface="B Roya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2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algn="ctr">
              <a:buFontTx/>
              <a:buNone/>
            </a:pPr>
            <a:r>
              <a:rPr lang="fa-IR" dirty="0">
                <a:cs typeface="B Titr" pitchFamily="2" charset="-78"/>
              </a:rPr>
              <a:t>صرف هاي سوداگري و عامل زمان</a:t>
            </a:r>
          </a:p>
          <a:p>
            <a:endParaRPr lang="fa-IR" sz="1200" dirty="0"/>
          </a:p>
          <a:p>
            <a:pPr algn="just"/>
            <a:r>
              <a:rPr lang="fa-IR" b="1" dirty="0">
                <a:cs typeface="B Mitra" pitchFamily="2" charset="-78"/>
              </a:rPr>
              <a:t>صرف سوداگري در اثر عامل ريسك هم </a:t>
            </a:r>
            <a:r>
              <a:rPr lang="fa-IR" b="1" dirty="0" smtClean="0">
                <a:cs typeface="B Mitra" pitchFamily="2" charset="-78"/>
              </a:rPr>
              <a:t>ميباشد.</a:t>
            </a:r>
            <a:endParaRPr lang="fa-IR" b="1" dirty="0">
              <a:cs typeface="B Mitra" pitchFamily="2" charset="-78"/>
            </a:endParaRPr>
          </a:p>
          <a:p>
            <a:pPr algn="just"/>
            <a:r>
              <a:rPr lang="fa-IR" b="1" dirty="0">
                <a:cs typeface="B Mitra" pitchFamily="2" charset="-78"/>
              </a:rPr>
              <a:t>هرچه زمان تا زمان اعمال يا </a:t>
            </a:r>
            <a:r>
              <a:rPr lang="fa-IR" b="1" dirty="0" smtClean="0">
                <a:cs typeface="B Mitra" pitchFamily="2" charset="-78"/>
              </a:rPr>
              <a:t>انقضاء </a:t>
            </a:r>
            <a:r>
              <a:rPr lang="fa-IR" b="1" dirty="0">
                <a:cs typeface="B Mitra" pitchFamily="2" charset="-78"/>
              </a:rPr>
              <a:t>بيشتر باشد، ريسك هم زياد بوده و صرف سوداگري نيز به تبع آن زياد </a:t>
            </a:r>
            <a:r>
              <a:rPr lang="fa-IR" b="1" dirty="0" smtClean="0">
                <a:cs typeface="B Mitra" pitchFamily="2" charset="-78"/>
              </a:rPr>
              <a:t>ميشود.</a:t>
            </a:r>
            <a:endParaRPr lang="fa-IR" b="1" dirty="0">
              <a:cs typeface="B Mitra" pitchFamily="2" charset="-78"/>
            </a:endParaRPr>
          </a:p>
          <a:p>
            <a:pPr algn="just"/>
            <a:r>
              <a:rPr lang="fa-IR" b="1" dirty="0">
                <a:cs typeface="B Mitra" pitchFamily="2" charset="-78"/>
              </a:rPr>
              <a:t>سهم هاي با </a:t>
            </a:r>
            <a:r>
              <a:rPr lang="fa-IR" b="1" dirty="0" smtClean="0">
                <a:cs typeface="B Mitra" pitchFamily="2" charset="-78"/>
              </a:rPr>
              <a:t>بتاي </a:t>
            </a:r>
            <a:r>
              <a:rPr lang="fa-IR" b="1" dirty="0">
                <a:cs typeface="B Mitra" pitchFamily="2" charset="-78"/>
              </a:rPr>
              <a:t>بالا، صرف سوداگري بالاتري </a:t>
            </a:r>
            <a:r>
              <a:rPr lang="fa-IR" b="1" dirty="0" smtClean="0">
                <a:cs typeface="B Mitra" pitchFamily="2" charset="-78"/>
              </a:rPr>
              <a:t>دارند.</a:t>
            </a:r>
            <a:endParaRPr lang="fa-IR" b="1" dirty="0">
              <a:cs typeface="B Mitra" pitchFamily="2" charset="-78"/>
            </a:endParaRPr>
          </a:p>
          <a:p>
            <a:pPr algn="just"/>
            <a:r>
              <a:rPr lang="fa-IR" b="1" dirty="0">
                <a:cs typeface="B Mitra" pitchFamily="2" charset="-78"/>
              </a:rPr>
              <a:t>سهم هاي با سود نقدي پايين تر، صرف ريسك بيشتري نسبت به سهام با بازده نقدي بالاتر </a:t>
            </a:r>
            <a:r>
              <a:rPr lang="fa-IR" b="1" dirty="0" smtClean="0">
                <a:cs typeface="B Mitra" pitchFamily="2" charset="-78"/>
              </a:rPr>
              <a:t>دارند.</a:t>
            </a:r>
            <a:endParaRPr lang="fa-IR" b="1" dirty="0">
              <a:cs typeface="B Mitra" pitchFamily="2" charset="-78"/>
            </a:endParaRPr>
          </a:p>
          <a:p>
            <a:pPr algn="just"/>
            <a:r>
              <a:rPr lang="fa-IR" b="1" dirty="0">
                <a:cs typeface="B Mitra" pitchFamily="2" charset="-78"/>
              </a:rPr>
              <a:t>سود نقدي و صرف ها و رابطه معكوس </a:t>
            </a:r>
            <a:r>
              <a:rPr lang="fa-IR" b="1" dirty="0" smtClean="0">
                <a:cs typeface="B Mitra" pitchFamily="2" charset="-78"/>
              </a:rPr>
              <a:t>دارند.</a:t>
            </a:r>
            <a:endParaRPr lang="en-US" b="1" dirty="0">
              <a:cs typeface="B Mitr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20</a:t>
            </a:fld>
            <a:endParaRPr lang="fa-IR"/>
          </a:p>
        </p:txBody>
      </p:sp>
      <p:pic>
        <p:nvPicPr>
          <p:cNvPr id="5" name="Picture 6" descr="j02517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653136"/>
            <a:ext cx="1279525" cy="13668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20689"/>
            <a:ext cx="8229600" cy="5808708"/>
          </a:xfrm>
        </p:spPr>
        <p:txBody>
          <a:bodyPr>
            <a:noAutofit/>
          </a:bodyPr>
          <a:lstStyle/>
          <a:p>
            <a:pPr algn="just"/>
            <a:r>
              <a:rPr lang="fa-IR" b="1" dirty="0">
                <a:cs typeface="B Mitra" pitchFamily="2" charset="-78"/>
              </a:rPr>
              <a:t>سهام با سود نقدي بالاتر توسط پذيره نويسان اختيار خريد، ترجيح داده </a:t>
            </a:r>
            <a:r>
              <a:rPr lang="fa-IR" b="1" dirty="0" smtClean="0">
                <a:cs typeface="B Mitra" pitchFamily="2" charset="-78"/>
              </a:rPr>
              <a:t>ميشوند </a:t>
            </a:r>
            <a:r>
              <a:rPr lang="fa-IR" b="1" dirty="0">
                <a:cs typeface="B Mitra" pitchFamily="2" charset="-78"/>
              </a:rPr>
              <a:t>و سپس </a:t>
            </a:r>
            <a:r>
              <a:rPr lang="fa-IR" b="1" dirty="0" smtClean="0">
                <a:cs typeface="B Mitra" pitchFamily="2" charset="-78"/>
              </a:rPr>
              <a:t>صرف هاي </a:t>
            </a:r>
            <a:r>
              <a:rPr lang="fa-IR" b="1" dirty="0">
                <a:cs typeface="B Mitra" pitchFamily="2" charset="-78"/>
              </a:rPr>
              <a:t>سوداگري </a:t>
            </a:r>
            <a:r>
              <a:rPr lang="fa-IR" b="1" dirty="0" smtClean="0">
                <a:cs typeface="B Mitra" pitchFamily="2" charset="-78"/>
              </a:rPr>
              <a:t>پايينتري پیدا می کنند.</a:t>
            </a:r>
            <a:endParaRPr lang="fa-IR" b="1" dirty="0">
              <a:cs typeface="B Mitra" pitchFamily="2" charset="-78"/>
            </a:endParaRPr>
          </a:p>
          <a:p>
            <a:pPr algn="just"/>
            <a:r>
              <a:rPr lang="fa-IR" b="1" dirty="0">
                <a:cs typeface="B Mitra" pitchFamily="2" charset="-78"/>
              </a:rPr>
              <a:t>زيرا افراد بيشتري مي خواهند براي اين سهام اختيار </a:t>
            </a:r>
            <a:r>
              <a:rPr lang="fa-IR" b="1" dirty="0" smtClean="0">
                <a:cs typeface="B Mitra" pitchFamily="2" charset="-78"/>
              </a:rPr>
              <a:t>خريد، </a:t>
            </a:r>
            <a:r>
              <a:rPr lang="fa-IR" b="1" dirty="0">
                <a:cs typeface="B Mitra" pitchFamily="2" charset="-78"/>
              </a:rPr>
              <a:t>پذيره نويسي </a:t>
            </a:r>
            <a:r>
              <a:rPr lang="fa-IR" b="1" dirty="0" smtClean="0">
                <a:cs typeface="B Mitra" pitchFamily="2" charset="-78"/>
              </a:rPr>
              <a:t>كنند و فرصت سودآوری از طریق سفته بازی کاهش می یابد.</a:t>
            </a:r>
            <a:endParaRPr lang="fa-IR" b="1" dirty="0">
              <a:cs typeface="B Mitra" pitchFamily="2" charset="-78"/>
            </a:endParaRPr>
          </a:p>
          <a:p>
            <a:pPr algn="just"/>
            <a:r>
              <a:rPr lang="fa-IR" b="1" dirty="0">
                <a:cs typeface="B Mitra" pitchFamily="2" charset="-78"/>
              </a:rPr>
              <a:t>غير از سود نقدي و سهام عواملي مانند </a:t>
            </a:r>
            <a:r>
              <a:rPr lang="fa-IR" b="1" dirty="0">
                <a:solidFill>
                  <a:srgbClr val="FF0000"/>
                </a:solidFill>
                <a:cs typeface="B Mitra" pitchFamily="2" charset="-78"/>
              </a:rPr>
              <a:t>شرايط بازار يا شرايط خاص </a:t>
            </a:r>
            <a:r>
              <a:rPr lang="fa-IR" b="1" dirty="0">
                <a:cs typeface="B Mitra" pitchFamily="2" charset="-78"/>
              </a:rPr>
              <a:t>شركت بر صرف سوداگري تاثير </a:t>
            </a:r>
            <a:r>
              <a:rPr lang="fa-IR" b="1" dirty="0" smtClean="0">
                <a:cs typeface="B Mitra" pitchFamily="2" charset="-78"/>
              </a:rPr>
              <a:t>دارند.</a:t>
            </a:r>
            <a:endParaRPr lang="fa-IR" b="1" dirty="0">
              <a:cs typeface="B Mitra" pitchFamily="2" charset="-78"/>
            </a:endParaRPr>
          </a:p>
          <a:p>
            <a:pPr algn="just"/>
            <a:r>
              <a:rPr lang="fa-IR" b="1" dirty="0">
                <a:cs typeface="B Mitra" pitchFamily="2" charset="-78"/>
              </a:rPr>
              <a:t>اگر نرخ بهره زياد شود، صرف سوداگري اختيار فروش زياد </a:t>
            </a:r>
            <a:r>
              <a:rPr lang="fa-IR" b="1" dirty="0" smtClean="0">
                <a:cs typeface="B Mitra" pitchFamily="2" charset="-78"/>
              </a:rPr>
              <a:t>ميشود </a:t>
            </a:r>
            <a:r>
              <a:rPr lang="fa-IR" b="1" dirty="0">
                <a:cs typeface="B Mitra" pitchFamily="2" charset="-78"/>
              </a:rPr>
              <a:t>و صرف هاي سوداگري اختيار خريد </a:t>
            </a:r>
            <a:r>
              <a:rPr lang="fa-IR" b="1" dirty="0" smtClean="0">
                <a:cs typeface="B Mitra" pitchFamily="2" charset="-78"/>
              </a:rPr>
              <a:t>كاهش </a:t>
            </a:r>
            <a:r>
              <a:rPr lang="fa-IR" b="1" dirty="0">
                <a:cs typeface="B Mitra" pitchFamily="2" charset="-78"/>
              </a:rPr>
              <a:t>مي </a:t>
            </a:r>
            <a:r>
              <a:rPr lang="fa-IR" b="1" dirty="0" smtClean="0">
                <a:cs typeface="B Mitra" pitchFamily="2" charset="-78"/>
              </a:rPr>
              <a:t>يابد.</a:t>
            </a:r>
            <a:endParaRPr lang="en-US" b="1" dirty="0">
              <a:cs typeface="B Mitr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21</a:t>
            </a:fld>
            <a:endParaRPr lang="fa-I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fa-IR" sz="4000" dirty="0" smtClean="0">
                <a:cs typeface="B Titr" pitchFamily="2" charset="-78"/>
              </a:rPr>
              <a:t>صرف سوداگری به ازای هر روز</a:t>
            </a:r>
            <a:endParaRPr lang="fa-IR" sz="40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600200"/>
            <a:ext cx="7572428" cy="4525963"/>
          </a:xfrm>
        </p:spPr>
        <p:txBody>
          <a:bodyPr/>
          <a:lstStyle/>
          <a:p>
            <a:pPr algn="just"/>
            <a:r>
              <a:rPr lang="fa-IR" b="1" dirty="0" smtClean="0">
                <a:cs typeface="B Nazanin" pitchFamily="2" charset="-78"/>
              </a:rPr>
              <a:t>هر چه دوره زمانی کوتاه تر گردد میتوان بازده بیشتری به طور روزانه از صرف سوداگری اختیار خرید حاصل نمود.</a:t>
            </a:r>
          </a:p>
          <a:p>
            <a:pPr algn="just"/>
            <a:r>
              <a:rPr lang="fa-IR" b="1" dirty="0" smtClean="0">
                <a:cs typeface="B Nazanin" pitchFamily="2" charset="-78"/>
              </a:rPr>
              <a:t>نباید تصور نمود که در دوره های بلندمدت صرف سوداگری اختیار خرید پربازده تر است.</a:t>
            </a:r>
          </a:p>
          <a:p>
            <a:pPr algn="just"/>
            <a:r>
              <a:rPr lang="fa-IR" b="1" dirty="0" smtClean="0">
                <a:cs typeface="B Nazanin" pitchFamily="2" charset="-78"/>
              </a:rPr>
              <a:t>استراتژی های مختلف معاملاتی برای اختیار معامله وجود دارد.</a:t>
            </a:r>
            <a:endParaRPr lang="fa-IR" b="1" dirty="0">
              <a:cs typeface="B 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22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fa-IR" b="1" dirty="0" smtClean="0">
                <a:cs typeface="B Koodak" pitchFamily="2" charset="-78"/>
              </a:rPr>
              <a:t>استراتژی های اختیار معاملات</a:t>
            </a:r>
            <a:endParaRPr lang="fa-IR" b="1" dirty="0">
              <a:cs typeface="B Koodak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/>
          </a:bodyPr>
          <a:lstStyle/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sz="2000" dirty="0" smtClean="0">
              <a:cs typeface="B Nazanin" pitchFamily="2" charset="-78"/>
            </a:endParaRPr>
          </a:p>
          <a:p>
            <a:pPr algn="ctr">
              <a:buNone/>
            </a:pPr>
            <a:r>
              <a:rPr lang="fa-IR" b="1" dirty="0" smtClean="0">
                <a:cs typeface="B Nazanin" pitchFamily="2" charset="-78"/>
              </a:rPr>
              <a:t>خریداران و صادرکنندگان هر دو تلاش می کنند از صرف اختیار بهرمند شوند.</a:t>
            </a:r>
          </a:p>
          <a:p>
            <a:pPr algn="ctr">
              <a:buNone/>
            </a:pPr>
            <a:endParaRPr lang="fa-IR" sz="2400" b="1" dirty="0" smtClean="0">
              <a:cs typeface="B Nazanin" pitchFamily="2" charset="-78"/>
            </a:endParaRPr>
          </a:p>
          <a:p>
            <a:pPr algn="ctr">
              <a:buNone/>
            </a:pPr>
            <a:r>
              <a:rPr lang="fa-IR" b="1" dirty="0" smtClean="0">
                <a:cs typeface="B Nazanin" pitchFamily="2" charset="-78"/>
              </a:rPr>
              <a:t>برخی می خواهند پوشش ریسک بنمایند و برخی به دنبال سودآوری هستند.</a:t>
            </a:r>
          </a:p>
          <a:p>
            <a:pPr>
              <a:buNone/>
            </a:pPr>
            <a:endParaRPr lang="fa-I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300192" y="1753652"/>
            <a:ext cx="25202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cs typeface="B Titr" pitchFamily="2" charset="-78"/>
              </a:rPr>
              <a:t>ریسکی (جسورانه)</a:t>
            </a:r>
            <a:endParaRPr lang="fa-IR" sz="2800" b="1" dirty="0">
              <a:cs typeface="B Tit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5254" y="1700808"/>
            <a:ext cx="221457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cs typeface="B Titr" pitchFamily="2" charset="-78"/>
              </a:rPr>
              <a:t>محافظه کارانه</a:t>
            </a:r>
            <a:endParaRPr lang="fa-IR" sz="2800" b="1" dirty="0">
              <a:cs typeface="B Titr" pitchFamily="2" charset="-78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059832" y="1988840"/>
            <a:ext cx="328614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23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استراتژی اهرم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600200"/>
            <a:ext cx="7786742" cy="4525963"/>
          </a:xfrm>
        </p:spPr>
        <p:txBody>
          <a:bodyPr/>
          <a:lstStyle/>
          <a:p>
            <a:pPr algn="just"/>
            <a:r>
              <a:rPr lang="fa-IR" dirty="0" smtClean="0">
                <a:cs typeface="B Koodak" pitchFamily="2" charset="-78"/>
              </a:rPr>
              <a:t>یک دلیل توجه به اختیارها خاصیت اهرمی آن است.</a:t>
            </a:r>
          </a:p>
          <a:p>
            <a:pPr algn="just"/>
            <a:r>
              <a:rPr lang="fa-IR" dirty="0" smtClean="0">
                <a:cs typeface="B Koodak" pitchFamily="2" charset="-78"/>
              </a:rPr>
              <a:t>در مورد برخی شرکت ها درصد افزایش قیمت اختیار خریدها چندین برابر درصد افزایش قیمت خود سهام بوده است.</a:t>
            </a:r>
          </a:p>
          <a:p>
            <a:pPr algn="just"/>
            <a:r>
              <a:rPr lang="fa-IR" dirty="0" smtClean="0">
                <a:cs typeface="B Koodak" pitchFamily="2" charset="-78"/>
              </a:rPr>
              <a:t>البته اهرم ممکن است نتیجه معکوس هم داشته باشد.</a:t>
            </a:r>
            <a:endParaRPr lang="fa-IR" dirty="0">
              <a:cs typeface="B Koodak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24</a:t>
            </a:fld>
            <a:endParaRPr lang="fa-IR"/>
          </a:p>
        </p:txBody>
      </p:sp>
      <p:pic>
        <p:nvPicPr>
          <p:cNvPr id="6" name="Picture 6" descr="j019939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4429132"/>
            <a:ext cx="1819275" cy="1741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642917"/>
            <a:ext cx="8115328" cy="5594395"/>
          </a:xfrm>
        </p:spPr>
        <p:txBody>
          <a:bodyPr>
            <a:normAutofit fontScale="92500"/>
          </a:bodyPr>
          <a:lstStyle/>
          <a:p>
            <a:pPr algn="ctr">
              <a:buFontTx/>
              <a:buNone/>
            </a:pPr>
            <a:r>
              <a:rPr lang="fa-IR" sz="3900" dirty="0">
                <a:cs typeface="B Titr" pitchFamily="2" charset="-78"/>
              </a:rPr>
              <a:t>اختيار معامله به جاي سهام</a:t>
            </a:r>
          </a:p>
          <a:p>
            <a:pPr algn="just">
              <a:lnSpc>
                <a:spcPct val="150000"/>
              </a:lnSpc>
            </a:pPr>
            <a:r>
              <a:rPr lang="fa-IR" sz="3600" b="1" dirty="0" smtClean="0">
                <a:cs typeface="B Nazanin" pitchFamily="2" charset="-78"/>
              </a:rPr>
              <a:t>بعضي </a:t>
            </a:r>
            <a:r>
              <a:rPr lang="fa-IR" sz="3600" b="1" dirty="0">
                <a:cs typeface="B Nazanin" pitchFamily="2" charset="-78"/>
              </a:rPr>
              <a:t>از مردم دوست ندارند كه </a:t>
            </a:r>
            <a:r>
              <a:rPr lang="fa-IR" sz="3600" b="1" dirty="0" smtClean="0">
                <a:cs typeface="B Nazanin" pitchFamily="2" charset="-78"/>
              </a:rPr>
              <a:t>بر روی مبالغ </a:t>
            </a:r>
            <a:r>
              <a:rPr lang="fa-IR" sz="3600" b="1" dirty="0">
                <a:cs typeface="B Nazanin" pitchFamily="2" charset="-78"/>
              </a:rPr>
              <a:t>زيادي ريسك </a:t>
            </a:r>
            <a:r>
              <a:rPr lang="fa-IR" sz="3600" b="1" dirty="0" smtClean="0">
                <a:cs typeface="B Nazanin" pitchFamily="2" charset="-78"/>
              </a:rPr>
              <a:t>نمايند.</a:t>
            </a:r>
            <a:endParaRPr lang="fa-IR" sz="3600" b="1" dirty="0">
              <a:cs typeface="B Nazanin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sz="3600" b="1" dirty="0" smtClean="0">
                <a:cs typeface="B Nazanin" pitchFamily="2" charset="-78"/>
              </a:rPr>
              <a:t>ميتوانيد </a:t>
            </a:r>
            <a:r>
              <a:rPr lang="fa-IR" sz="3600" b="1" dirty="0">
                <a:cs typeface="B Nazanin" pitchFamily="2" charset="-78"/>
              </a:rPr>
              <a:t>مابه التفاوت را در جاي ديگري سرمايه گذاري كنيد و فرصت از دست رفته را كاهش </a:t>
            </a:r>
            <a:r>
              <a:rPr lang="fa-IR" sz="3600" b="1" dirty="0" smtClean="0">
                <a:cs typeface="B Nazanin" pitchFamily="2" charset="-78"/>
              </a:rPr>
              <a:t>دهيد.</a:t>
            </a:r>
            <a:endParaRPr lang="fa-IR" sz="3600" b="1" dirty="0">
              <a:cs typeface="B Nazanin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sz="3600" b="1" dirty="0">
                <a:cs typeface="B Nazanin" pitchFamily="2" charset="-78"/>
              </a:rPr>
              <a:t>اگر اكنون براي خريد سهام پول نداريد ولي درآينده پول خواهيد </a:t>
            </a:r>
            <a:r>
              <a:rPr lang="fa-IR" sz="3600" b="1" dirty="0" smtClean="0">
                <a:cs typeface="B Nazanin" pitchFamily="2" charset="-78"/>
              </a:rPr>
              <a:t>داشت.</a:t>
            </a:r>
            <a:endParaRPr lang="en-US" sz="3600" b="1" dirty="0">
              <a:cs typeface="B Nazanin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25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548680"/>
            <a:ext cx="8034116" cy="5721498"/>
          </a:xfrm>
        </p:spPr>
        <p:txBody>
          <a:bodyPr/>
          <a:lstStyle/>
          <a:p>
            <a:pPr algn="ctr">
              <a:buFontTx/>
              <a:buNone/>
            </a:pPr>
            <a:r>
              <a:rPr lang="fa-IR" dirty="0">
                <a:cs typeface="B Titr" pitchFamily="2" charset="-78"/>
              </a:rPr>
              <a:t>حمايت از يك موقعيت فروش استقراضي</a:t>
            </a:r>
          </a:p>
          <a:p>
            <a:pPr algn="ctr">
              <a:buFontTx/>
              <a:buNone/>
            </a:pPr>
            <a:endParaRPr lang="fa-IR" sz="2000" dirty="0">
              <a:cs typeface="B Nazanin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sz="3600" b="1" dirty="0">
                <a:cs typeface="B Nazanin" pitchFamily="2" charset="-78"/>
              </a:rPr>
              <a:t>اختيار خريدها </a:t>
            </a:r>
            <a:r>
              <a:rPr lang="fa-IR" sz="3600" b="1" dirty="0" smtClean="0">
                <a:cs typeface="B Nazanin" pitchFamily="2" charset="-78"/>
              </a:rPr>
              <a:t>غالباً </a:t>
            </a:r>
            <a:r>
              <a:rPr lang="fa-IR" sz="3600" b="1" dirty="0">
                <a:cs typeface="B Nazanin" pitchFamily="2" charset="-78"/>
              </a:rPr>
              <a:t>براي پوشش ريسك فروش هاي </a:t>
            </a:r>
            <a:r>
              <a:rPr lang="fa-IR" sz="3600" b="1" dirty="0" smtClean="0">
                <a:cs typeface="B Nazanin" pitchFamily="2" charset="-78"/>
              </a:rPr>
              <a:t>استقراضي </a:t>
            </a:r>
            <a:r>
              <a:rPr lang="fa-IR" sz="3600" b="1" dirty="0">
                <a:cs typeface="B Nazanin" pitchFamily="2" charset="-78"/>
              </a:rPr>
              <a:t>در برابر ريسك </a:t>
            </a:r>
            <a:r>
              <a:rPr lang="fa-IR" sz="3600" b="1" dirty="0" smtClean="0">
                <a:cs typeface="B Nazanin" pitchFamily="2" charset="-78"/>
              </a:rPr>
              <a:t>افزايش </a:t>
            </a:r>
            <a:r>
              <a:rPr lang="fa-IR" sz="3600" b="1" dirty="0">
                <a:cs typeface="B Nazanin" pitchFamily="2" charset="-78"/>
              </a:rPr>
              <a:t>قيمت سهام به كار گرفته مي </a:t>
            </a:r>
            <a:r>
              <a:rPr lang="fa-IR" sz="3600" b="1" dirty="0" smtClean="0">
                <a:cs typeface="B Nazanin" pitchFamily="2" charset="-78"/>
              </a:rPr>
              <a:t>شوند.</a:t>
            </a:r>
            <a:endParaRPr lang="fa-IR" sz="3600" b="1" dirty="0">
              <a:cs typeface="B Nazanin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sz="3600" b="1" dirty="0">
                <a:cs typeface="B Nazanin" pitchFamily="2" charset="-78"/>
              </a:rPr>
              <a:t>فروشنده استقراضي يك اختيار خريد مي خرد و زياني بيشتر از يك مبلغ ثابت نخواهد </a:t>
            </a:r>
            <a:r>
              <a:rPr lang="fa-IR" sz="3600" b="1" dirty="0" smtClean="0">
                <a:cs typeface="B Nazanin" pitchFamily="2" charset="-78"/>
              </a:rPr>
              <a:t>بود.</a:t>
            </a:r>
            <a:endParaRPr lang="en-US" sz="3600" b="1" dirty="0">
              <a:cs typeface="B Nazanin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26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10" y="642917"/>
            <a:ext cx="7929618" cy="5483245"/>
          </a:xfrm>
        </p:spPr>
        <p:txBody>
          <a:bodyPr/>
          <a:lstStyle/>
          <a:p>
            <a:pPr algn="ctr">
              <a:buFontTx/>
              <a:buNone/>
            </a:pPr>
            <a:r>
              <a:rPr lang="fa-IR" b="1" dirty="0" smtClean="0">
                <a:cs typeface="B Titr" pitchFamily="2" charset="-78"/>
              </a:rPr>
              <a:t>فروش (پذيره </a:t>
            </a:r>
            <a:r>
              <a:rPr lang="fa-IR" b="1" dirty="0">
                <a:cs typeface="B Titr" pitchFamily="2" charset="-78"/>
              </a:rPr>
              <a:t>نويسي </a:t>
            </a:r>
            <a:r>
              <a:rPr lang="fa-IR" b="1" dirty="0" smtClean="0">
                <a:cs typeface="B Titr" pitchFamily="2" charset="-78"/>
              </a:rPr>
              <a:t>یا صدور </a:t>
            </a:r>
            <a:r>
              <a:rPr lang="fa-IR" b="1" dirty="0">
                <a:cs typeface="B Titr" pitchFamily="2" charset="-78"/>
              </a:rPr>
              <a:t>) اختيار خريد</a:t>
            </a:r>
          </a:p>
          <a:p>
            <a:pPr algn="ctr">
              <a:buFontTx/>
              <a:buNone/>
            </a:pPr>
            <a:endParaRPr lang="fa-IR" dirty="0">
              <a:cs typeface="B Nazanin" pitchFamily="2" charset="-78"/>
            </a:endParaRPr>
          </a:p>
          <a:p>
            <a:pPr algn="just"/>
            <a:r>
              <a:rPr lang="fa-IR" dirty="0">
                <a:cs typeface="B Koodak" pitchFamily="2" charset="-78"/>
              </a:rPr>
              <a:t>صادركننده اختيار خريد در مقابل خريدار آن در بازار </a:t>
            </a:r>
            <a:r>
              <a:rPr lang="fa-IR" dirty="0" smtClean="0">
                <a:cs typeface="B Koodak" pitchFamily="2" charset="-78"/>
              </a:rPr>
              <a:t>است. </a:t>
            </a:r>
            <a:endParaRPr lang="fa-IR" dirty="0">
              <a:cs typeface="B Koodak" pitchFamily="2" charset="-78"/>
            </a:endParaRPr>
          </a:p>
          <a:p>
            <a:pPr algn="just"/>
            <a:r>
              <a:rPr lang="fa-IR" dirty="0">
                <a:cs typeface="B Koodak" pitchFamily="2" charset="-78"/>
              </a:rPr>
              <a:t>صادركننده وقتي سود مي كند كه قيمت ها پايين </a:t>
            </a:r>
            <a:r>
              <a:rPr lang="fa-IR" dirty="0" smtClean="0">
                <a:cs typeface="B Koodak" pitchFamily="2" charset="-78"/>
              </a:rPr>
              <a:t>بيايد.</a:t>
            </a:r>
            <a:endParaRPr lang="fa-IR" dirty="0">
              <a:cs typeface="B Koodak" pitchFamily="2" charset="-78"/>
            </a:endParaRPr>
          </a:p>
          <a:p>
            <a:pPr algn="just"/>
            <a:r>
              <a:rPr lang="fa-IR" dirty="0">
                <a:cs typeface="B Koodak" pitchFamily="2" charset="-78"/>
              </a:rPr>
              <a:t>اگر صادركننده خود مالك سهام هم </a:t>
            </a:r>
            <a:r>
              <a:rPr lang="fa-IR" dirty="0" smtClean="0">
                <a:cs typeface="B Koodak" pitchFamily="2" charset="-78"/>
              </a:rPr>
              <a:t>باشد: اختيار </a:t>
            </a:r>
            <a:r>
              <a:rPr lang="fa-IR" dirty="0">
                <a:cs typeface="B Koodak" pitchFamily="2" charset="-78"/>
              </a:rPr>
              <a:t>خريد تضمين </a:t>
            </a:r>
            <a:r>
              <a:rPr lang="fa-IR" dirty="0" smtClean="0">
                <a:cs typeface="B Koodak" pitchFamily="2" charset="-78"/>
              </a:rPr>
              <a:t>شده.</a:t>
            </a:r>
            <a:endParaRPr lang="fa-IR" dirty="0">
              <a:cs typeface="B Koodak" pitchFamily="2" charset="-78"/>
            </a:endParaRPr>
          </a:p>
          <a:p>
            <a:pPr algn="just"/>
            <a:r>
              <a:rPr lang="fa-IR" dirty="0">
                <a:cs typeface="B Koodak" pitchFamily="2" charset="-78"/>
              </a:rPr>
              <a:t>اگر صادركننده خود مالك سهام </a:t>
            </a:r>
            <a:r>
              <a:rPr lang="fa-IR" dirty="0" smtClean="0">
                <a:cs typeface="B Koodak" pitchFamily="2" charset="-78"/>
              </a:rPr>
              <a:t>نباشد: اختيار </a:t>
            </a:r>
            <a:r>
              <a:rPr lang="fa-IR" dirty="0">
                <a:cs typeface="B Koodak" pitchFamily="2" charset="-78"/>
              </a:rPr>
              <a:t>خريد بدون </a:t>
            </a:r>
            <a:r>
              <a:rPr lang="fa-IR" dirty="0" smtClean="0">
                <a:cs typeface="B Koodak" pitchFamily="2" charset="-78"/>
              </a:rPr>
              <a:t>تضمين.</a:t>
            </a:r>
            <a:endParaRPr lang="fa-IR" dirty="0">
              <a:cs typeface="B Koodak" pitchFamily="2" charset="-78"/>
            </a:endParaRPr>
          </a:p>
          <a:p>
            <a:endParaRPr lang="fa-IR" dirty="0">
              <a:cs typeface="B Nazanin" pitchFamily="2" charset="-78"/>
            </a:endParaRPr>
          </a:p>
          <a:p>
            <a:endParaRPr lang="en-US" dirty="0">
              <a:cs typeface="B Nazanin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27</a:t>
            </a:fld>
            <a:endParaRPr lang="fa-I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1472" y="642917"/>
            <a:ext cx="7858180" cy="548324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b="1" dirty="0">
                <a:cs typeface="B Nazanin" pitchFamily="2" charset="-78"/>
              </a:rPr>
              <a:t>اگر قيمت سهام كاهش يابد زيان پذيره نويس تضمين </a:t>
            </a:r>
            <a:r>
              <a:rPr lang="fa-IR" b="1" dirty="0" smtClean="0">
                <a:cs typeface="B Nazanin" pitchFamily="2" charset="-78"/>
              </a:rPr>
              <a:t>شده، </a:t>
            </a:r>
            <a:r>
              <a:rPr lang="fa-IR" b="1" dirty="0">
                <a:cs typeface="B Nazanin" pitchFamily="2" charset="-78"/>
              </a:rPr>
              <a:t>با سود اختيار خريد جبران مي </a:t>
            </a:r>
            <a:r>
              <a:rPr lang="fa-IR" b="1" dirty="0" smtClean="0">
                <a:cs typeface="B Nazanin" pitchFamily="2" charset="-78"/>
              </a:rPr>
              <a:t>شود.</a:t>
            </a:r>
          </a:p>
          <a:p>
            <a:pPr>
              <a:lnSpc>
                <a:spcPct val="150000"/>
              </a:lnSpc>
              <a:buNone/>
            </a:pPr>
            <a:endParaRPr lang="fa-IR" b="1" dirty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b="1" dirty="0">
                <a:cs typeface="B Nazanin" pitchFamily="2" charset="-78"/>
              </a:rPr>
              <a:t>پذيره نويس تضمين شده ريسك محدود دارد زيرا او مالك سهام بوده و بايد يا سهام را تحويل دهد و يا موقعيت را قبل از اينكه فراخوانده شود، </a:t>
            </a:r>
            <a:r>
              <a:rPr lang="fa-IR" b="1" dirty="0" smtClean="0">
                <a:cs typeface="B Nazanin" pitchFamily="2" charset="-78"/>
              </a:rPr>
              <a:t>ببندد.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28</a:t>
            </a:fld>
            <a:endParaRPr lang="fa-I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42918"/>
            <a:ext cx="8115328" cy="5483244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fa-IR" dirty="0">
                <a:cs typeface="B Titr" pitchFamily="2" charset="-78"/>
              </a:rPr>
              <a:t>خريداري </a:t>
            </a:r>
            <a:r>
              <a:rPr lang="fa-IR" dirty="0" smtClean="0">
                <a:cs typeface="B Titr" pitchFamily="2" charset="-78"/>
              </a:rPr>
              <a:t>اختيار فروش</a:t>
            </a:r>
          </a:p>
          <a:p>
            <a:pPr algn="ctr">
              <a:buFontTx/>
              <a:buNone/>
            </a:pPr>
            <a:endParaRPr lang="fa-IR" dirty="0">
              <a:cs typeface="B Titr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sz="2800" dirty="0">
                <a:cs typeface="B Mehr" pitchFamily="2" charset="-78"/>
              </a:rPr>
              <a:t>در پيش بيني كاهش قيمت سهام يك روش كسب سود </a:t>
            </a:r>
            <a:r>
              <a:rPr lang="fa-IR" sz="2800" dirty="0" smtClean="0">
                <a:cs typeface="B Mehr" pitchFamily="2" charset="-78"/>
              </a:rPr>
              <a:t>است.</a:t>
            </a:r>
            <a:endParaRPr lang="fa-IR" sz="2800" dirty="0">
              <a:cs typeface="B Mehr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sz="2800" dirty="0">
                <a:cs typeface="B Mehr" pitchFamily="2" charset="-78"/>
              </a:rPr>
              <a:t> همان عوامل صرف اختيار خريد در اختيار فروش هم كاربرد </a:t>
            </a:r>
            <a:r>
              <a:rPr lang="fa-IR" sz="2800" dirty="0" smtClean="0">
                <a:cs typeface="B Mehr" pitchFamily="2" charset="-78"/>
              </a:rPr>
              <a:t>دارد.</a:t>
            </a:r>
            <a:endParaRPr lang="fa-IR" sz="2800" dirty="0">
              <a:cs typeface="B Mehr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sz="2800" dirty="0">
                <a:cs typeface="B Mehr" pitchFamily="2" charset="-78"/>
              </a:rPr>
              <a:t>در مقايسه با فروش استقراضي داراي زيان محدود </a:t>
            </a:r>
            <a:r>
              <a:rPr lang="fa-IR" sz="2800" dirty="0" smtClean="0">
                <a:cs typeface="B Mehr" pitchFamily="2" charset="-78"/>
              </a:rPr>
              <a:t>است.</a:t>
            </a:r>
            <a:endParaRPr lang="en-US" sz="2800" dirty="0">
              <a:cs typeface="B Mehr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29</a:t>
            </a:fld>
            <a:endParaRPr lang="fa-I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000" dirty="0" smtClean="0">
                <a:cs typeface="B Titr" pitchFamily="2" charset="-78"/>
              </a:rPr>
              <a:t>مفهوم اصلی اختیار خرید و فروش</a:t>
            </a:r>
            <a:endParaRPr lang="fa-IR" sz="40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714908"/>
          </a:xfrm>
        </p:spPr>
        <p:txBody>
          <a:bodyPr>
            <a:normAutofit fontScale="92500"/>
          </a:bodyPr>
          <a:lstStyle/>
          <a:p>
            <a:pPr algn="just"/>
            <a:r>
              <a:rPr lang="fa-IR" dirty="0" smtClean="0">
                <a:cs typeface="B Roya" pitchFamily="2" charset="-78"/>
              </a:rPr>
              <a:t>اختیار: حق انتخاب گزینه مشخص</a:t>
            </a:r>
          </a:p>
          <a:p>
            <a:pPr algn="just"/>
            <a:r>
              <a:rPr lang="fa-IR" b="1" dirty="0" smtClean="0">
                <a:solidFill>
                  <a:srgbClr val="C00000"/>
                </a:solidFill>
                <a:cs typeface="B Roya" pitchFamily="2" charset="-78"/>
              </a:rPr>
              <a:t>فرهنگ وبستر: </a:t>
            </a:r>
            <a:r>
              <a:rPr lang="fa-IR" dirty="0" smtClean="0">
                <a:cs typeface="B Roya" pitchFamily="2" charset="-78"/>
              </a:rPr>
              <a:t>حق کسب شده با قیمت مشخص به منظور خرید یا نگهداری چیزی با یک نرخ ثابت در یک مدت زمان مشخص</a:t>
            </a:r>
          </a:p>
          <a:p>
            <a:pPr algn="just"/>
            <a:r>
              <a:rPr lang="fa-IR" dirty="0" smtClean="0">
                <a:cs typeface="B Roya" pitchFamily="2" charset="-78"/>
              </a:rPr>
              <a:t>اختیار خرید و فروش برای دارایی های دیگری هم استفاده می گردد.</a:t>
            </a:r>
          </a:p>
          <a:p>
            <a:pPr lvl="0">
              <a:defRPr/>
            </a:pPr>
            <a:r>
              <a:rPr lang="ar-SA" dirty="0" smtClean="0">
                <a:cs typeface="B Nazanin" pitchFamily="2" charset="-78"/>
              </a:rPr>
              <a:t>اين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نوع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معامله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تعهد ايجاد نمي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كند و انعطاف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پذيري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بالايي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دارد</a:t>
            </a:r>
            <a:r>
              <a:rPr lang="fa-IR" dirty="0" smtClean="0">
                <a:cs typeface="B Nazanin" pitchFamily="2" charset="-78"/>
              </a:rPr>
              <a:t>.</a:t>
            </a:r>
          </a:p>
          <a:p>
            <a:pPr lvl="0">
              <a:defRPr/>
            </a:pPr>
            <a:r>
              <a:rPr lang="ar-SA" dirty="0" smtClean="0">
                <a:cs typeface="B Nazanin" pitchFamily="2" charset="-78"/>
              </a:rPr>
              <a:t>حد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اكثر ضرري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كه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ممكن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است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متوجه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خريدار شود، همان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حق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شرطي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است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كه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وي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به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فروشنده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مي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پردازد</a:t>
            </a:r>
            <a:r>
              <a:rPr lang="en-US" dirty="0" smtClean="0">
                <a:cs typeface="B Nazanin" pitchFamily="2" charset="-78"/>
              </a:rPr>
              <a:t> .</a:t>
            </a:r>
          </a:p>
          <a:p>
            <a:pPr lvl="0">
              <a:defRPr/>
            </a:pPr>
            <a:r>
              <a:rPr lang="ar-SA" dirty="0" smtClean="0">
                <a:cs typeface="B Nazanin" pitchFamily="2" charset="-78"/>
              </a:rPr>
              <a:t>اين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ضرر زماني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رخ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مي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دهد كه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خريدار اين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حق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را اعمال</a:t>
            </a:r>
            <a:r>
              <a:rPr lang="ar-SA" dirty="0" smtClean="0"/>
              <a:t>‌</a:t>
            </a:r>
            <a:r>
              <a:rPr lang="ar-SA" dirty="0" smtClean="0">
                <a:cs typeface="B Nazanin" pitchFamily="2" charset="-78"/>
              </a:rPr>
              <a:t> نكند.</a:t>
            </a:r>
            <a:r>
              <a:rPr lang="en-US" dirty="0" smtClean="0">
                <a:cs typeface="B Nazanin" pitchFamily="2" charset="-78"/>
              </a:rPr>
              <a:t> </a:t>
            </a:r>
          </a:p>
          <a:p>
            <a:pPr lvl="0">
              <a:defRPr/>
            </a:pPr>
            <a:endParaRPr lang="en-US" dirty="0" smtClean="0">
              <a:cs typeface="B Nazanin" pitchFamily="2" charset="-78"/>
            </a:endParaRPr>
          </a:p>
          <a:p>
            <a:pPr algn="just"/>
            <a:endParaRPr lang="fa-IR" dirty="0">
              <a:cs typeface="B Roya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3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714355"/>
            <a:ext cx="8186766" cy="5411807"/>
          </a:xfrm>
        </p:spPr>
        <p:txBody>
          <a:bodyPr/>
          <a:lstStyle/>
          <a:p>
            <a:pPr algn="ctr">
              <a:buFontTx/>
              <a:buNone/>
            </a:pPr>
            <a:r>
              <a:rPr lang="fa-IR" dirty="0">
                <a:cs typeface="B Titr" pitchFamily="2" charset="-78"/>
              </a:rPr>
              <a:t>كاربرد تركيبي اختيار معاملات</a:t>
            </a:r>
          </a:p>
          <a:p>
            <a:pPr>
              <a:buFontTx/>
              <a:buNone/>
            </a:pPr>
            <a:endParaRPr lang="fa-IR" sz="2000" dirty="0" smtClean="0">
              <a:solidFill>
                <a:schemeClr val="accent2">
                  <a:lumMod val="50000"/>
                </a:schemeClr>
              </a:solidFill>
              <a:cs typeface="B Nikoo" pitchFamily="2" charset="-78"/>
            </a:endParaRPr>
          </a:p>
          <a:p>
            <a:pPr algn="just">
              <a:buFontTx/>
              <a:buNone/>
            </a:pPr>
            <a:r>
              <a:rPr lang="fa-IR" dirty="0" smtClean="0">
                <a:cs typeface="B Nikoo" pitchFamily="2" charset="-78"/>
              </a:rPr>
              <a:t>اختيارهاي </a:t>
            </a:r>
            <a:r>
              <a:rPr lang="fa-IR" dirty="0">
                <a:cs typeface="B Nikoo" pitchFamily="2" charset="-78"/>
              </a:rPr>
              <a:t>تفاضلي</a:t>
            </a:r>
          </a:p>
          <a:p>
            <a:pPr algn="just"/>
            <a:r>
              <a:rPr lang="fa-IR" b="1" dirty="0">
                <a:cs typeface="B Nazanin" pitchFamily="2" charset="-78"/>
              </a:rPr>
              <a:t>اغلب تركيب هاي اختيار معاملات اختيارهاي تفاضلي ناميده مي شوند</a:t>
            </a:r>
          </a:p>
          <a:p>
            <a:pPr algn="just"/>
            <a:r>
              <a:rPr lang="fa-IR" b="1" dirty="0">
                <a:cs typeface="B Nazanin" pitchFamily="2" charset="-78"/>
              </a:rPr>
              <a:t>شامل خريداري يك اختيار معامله </a:t>
            </a:r>
            <a:r>
              <a:rPr lang="fa-IR" b="1" dirty="0" smtClean="0">
                <a:cs typeface="B Nazanin" pitchFamily="2" charset="-78"/>
              </a:rPr>
              <a:t>و </a:t>
            </a:r>
            <a:r>
              <a:rPr lang="fa-IR" b="1" dirty="0">
                <a:cs typeface="B Nazanin" pitchFamily="2" charset="-78"/>
              </a:rPr>
              <a:t>پذيره نويسي يك اختيار معامله </a:t>
            </a:r>
            <a:r>
              <a:rPr lang="fa-IR" b="1" dirty="0" smtClean="0">
                <a:cs typeface="B Nazanin" pitchFamily="2" charset="-78"/>
              </a:rPr>
              <a:t>بر </a:t>
            </a:r>
            <a:r>
              <a:rPr lang="fa-IR" b="1" dirty="0">
                <a:cs typeface="B Nazanin" pitchFamily="2" charset="-78"/>
              </a:rPr>
              <a:t>يك سهم </a:t>
            </a:r>
            <a:r>
              <a:rPr lang="fa-IR" b="1" dirty="0" smtClean="0">
                <a:cs typeface="B Nazanin" pitchFamily="2" charset="-78"/>
              </a:rPr>
              <a:t>است.</a:t>
            </a:r>
            <a:endParaRPr lang="fa-IR" b="1" dirty="0">
              <a:cs typeface="B Nazanin" pitchFamily="2" charset="-78"/>
            </a:endParaRPr>
          </a:p>
          <a:p>
            <a:pPr algn="just"/>
            <a:r>
              <a:rPr lang="fa-IR" b="1" dirty="0">
                <a:cs typeface="B Nazanin" pitchFamily="2" charset="-78"/>
              </a:rPr>
              <a:t>اختيارهاي تفاضلي بسيار پيچيده </a:t>
            </a:r>
            <a:r>
              <a:rPr lang="fa-IR" b="1" dirty="0" smtClean="0">
                <a:cs typeface="B Nazanin" pitchFamily="2" charset="-78"/>
              </a:rPr>
              <a:t>هستند.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30</a:t>
            </a:fld>
            <a:endParaRPr lang="fa-I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00041"/>
            <a:ext cx="8043890" cy="5626121"/>
          </a:xfrm>
        </p:spPr>
        <p:txBody>
          <a:bodyPr/>
          <a:lstStyle/>
          <a:p>
            <a:pPr algn="ctr">
              <a:buFontTx/>
              <a:buNone/>
            </a:pPr>
            <a:r>
              <a:rPr lang="fa-IR" b="1" dirty="0">
                <a:cs typeface="B Titr" pitchFamily="2" charset="-78"/>
              </a:rPr>
              <a:t>اختيارهاي دو طرفه </a:t>
            </a:r>
            <a:r>
              <a:rPr lang="fa-IR" b="1" dirty="0" smtClean="0">
                <a:cs typeface="B Titr" pitchFamily="2" charset="-78"/>
              </a:rPr>
              <a:t>يكسان</a:t>
            </a:r>
          </a:p>
          <a:p>
            <a:pPr algn="ctr">
              <a:buFontTx/>
              <a:buNone/>
            </a:pPr>
            <a:endParaRPr lang="fa-IR" sz="1800" b="1" dirty="0">
              <a:cs typeface="B Titr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sz="2800" dirty="0">
                <a:cs typeface="B Roya" pitchFamily="2" charset="-78"/>
              </a:rPr>
              <a:t>تركيبي از يك اختيار خريد و يك </a:t>
            </a:r>
            <a:r>
              <a:rPr lang="fa-IR" sz="2800" dirty="0" smtClean="0">
                <a:cs typeface="B Roya" pitchFamily="2" charset="-78"/>
              </a:rPr>
              <a:t>اختيار فروش برای </a:t>
            </a:r>
            <a:r>
              <a:rPr lang="fa-IR" sz="2800" dirty="0">
                <a:cs typeface="B Roya" pitchFamily="2" charset="-78"/>
              </a:rPr>
              <a:t>همان سهم و </a:t>
            </a:r>
            <a:r>
              <a:rPr lang="fa-IR" sz="2800" dirty="0" smtClean="0">
                <a:cs typeface="B Roya" pitchFamily="2" charset="-78"/>
              </a:rPr>
              <a:t>با همان قيمت </a:t>
            </a:r>
            <a:r>
              <a:rPr lang="fa-IR" sz="2800" dirty="0">
                <a:cs typeface="B Roya" pitchFamily="2" charset="-78"/>
              </a:rPr>
              <a:t>اعمال و تاريخ سررسيد </a:t>
            </a:r>
            <a:r>
              <a:rPr lang="fa-IR" sz="2800" dirty="0" smtClean="0">
                <a:cs typeface="B Roya" pitchFamily="2" charset="-78"/>
              </a:rPr>
              <a:t>است.</a:t>
            </a:r>
            <a:endParaRPr lang="fa-IR" sz="2800" dirty="0">
              <a:cs typeface="B Roya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sz="2800" dirty="0">
                <a:cs typeface="B Roya" pitchFamily="2" charset="-78"/>
              </a:rPr>
              <a:t>براي سهام با نوسان بالا و </a:t>
            </a:r>
            <a:r>
              <a:rPr lang="fa-IR" sz="2800" dirty="0" smtClean="0">
                <a:cs typeface="B Roya" pitchFamily="2" charset="-78"/>
              </a:rPr>
              <a:t>بتای بالا </a:t>
            </a:r>
            <a:r>
              <a:rPr lang="fa-IR" sz="2800" dirty="0">
                <a:cs typeface="B Roya" pitchFamily="2" charset="-78"/>
              </a:rPr>
              <a:t>و داراي سابقه </a:t>
            </a:r>
            <a:r>
              <a:rPr lang="fa-IR" sz="2800" dirty="0" smtClean="0">
                <a:cs typeface="B Roya" pitchFamily="2" charset="-78"/>
              </a:rPr>
              <a:t>طولاني نوسان </a:t>
            </a:r>
            <a:r>
              <a:rPr lang="fa-IR" sz="2800" dirty="0">
                <a:cs typeface="B Roya" pitchFamily="2" charset="-78"/>
              </a:rPr>
              <a:t>و سهام با نوسان هاي كوتاه مدت در قيمت </a:t>
            </a:r>
            <a:r>
              <a:rPr lang="fa-IR" sz="2800" dirty="0" smtClean="0">
                <a:cs typeface="B Roya" pitchFamily="2" charset="-78"/>
              </a:rPr>
              <a:t>است.</a:t>
            </a:r>
            <a:endParaRPr lang="fa-IR" sz="2800" dirty="0">
              <a:cs typeface="B Roya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sz="2800" dirty="0">
                <a:cs typeface="B Roya" pitchFamily="2" charset="-78"/>
              </a:rPr>
              <a:t>البته بايد بتوان سود زيادي با نوسان شديد را انتظار داشت تا يكي از اختيارها را منقضي و هزينه ها را هم پوشش </a:t>
            </a:r>
            <a:r>
              <a:rPr lang="fa-IR" sz="2800" dirty="0" smtClean="0">
                <a:cs typeface="B Roya" pitchFamily="2" charset="-78"/>
              </a:rPr>
              <a:t>دهد.</a:t>
            </a:r>
            <a:endParaRPr lang="en-US" sz="2800" dirty="0"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31</a:t>
            </a:fld>
            <a:endParaRPr lang="fa-I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68742"/>
          </a:xfrm>
        </p:spPr>
        <p:txBody>
          <a:bodyPr/>
          <a:lstStyle/>
          <a:p>
            <a:r>
              <a:rPr lang="fa-IR" dirty="0" smtClean="0">
                <a:cs typeface="B Titr" pitchFamily="2" charset="-78"/>
              </a:rPr>
              <a:t>پایان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32</a:t>
            </a:fld>
            <a:endParaRPr lang="fa-I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fa-IR" dirty="0">
                <a:cs typeface="B Titr" pitchFamily="2" charset="-78"/>
              </a:rPr>
              <a:t>مدل قيمت گذاري اختيار معامله بلك و </a:t>
            </a:r>
            <a:r>
              <a:rPr lang="fa-IR" dirty="0" smtClean="0">
                <a:cs typeface="B Titr" pitchFamily="2" charset="-78"/>
              </a:rPr>
              <a:t>شولز</a:t>
            </a:r>
          </a:p>
          <a:p>
            <a:pPr algn="ctr">
              <a:buFontTx/>
              <a:buNone/>
            </a:pPr>
            <a:endParaRPr lang="fa-IR" sz="2400" dirty="0">
              <a:cs typeface="B Titr" pitchFamily="2" charset="-78"/>
            </a:endParaRP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یک تئوري </a:t>
            </a:r>
            <a:r>
              <a:rPr lang="fa-IR" dirty="0">
                <a:cs typeface="B Nazanin" pitchFamily="2" charset="-78"/>
              </a:rPr>
              <a:t>قيمت </a:t>
            </a:r>
            <a:r>
              <a:rPr lang="fa-IR" dirty="0" smtClean="0">
                <a:cs typeface="B Nazanin" pitchFamily="2" charset="-78"/>
              </a:rPr>
              <a:t>گذاري برای </a:t>
            </a:r>
            <a:r>
              <a:rPr lang="fa-IR" dirty="0">
                <a:cs typeface="B Nazanin" pitchFamily="2" charset="-78"/>
              </a:rPr>
              <a:t>اختيار معامله اوراق مشتقه </a:t>
            </a:r>
            <a:r>
              <a:rPr lang="fa-IR" dirty="0" smtClean="0">
                <a:cs typeface="B Nazanin" pitchFamily="2" charset="-78"/>
              </a:rPr>
              <a:t>اختيار معاملات بوده و مفروضات آن شامل: </a:t>
            </a:r>
            <a:endParaRPr lang="fa-IR" dirty="0">
              <a:cs typeface="B Nazanin" pitchFamily="2" charset="-78"/>
            </a:endParaRPr>
          </a:p>
          <a:p>
            <a:pPr marL="514350" indent="-514350">
              <a:buFont typeface="+mj-lt"/>
              <a:buAutoNum type="arabicPeriod"/>
            </a:pPr>
            <a:r>
              <a:rPr lang="fa-IR" dirty="0">
                <a:cs typeface="B Nazanin" pitchFamily="2" charset="-78"/>
              </a:rPr>
              <a:t>هزينه معاملات و ماليات صفر </a:t>
            </a:r>
            <a:r>
              <a:rPr lang="fa-IR" dirty="0" smtClean="0">
                <a:cs typeface="B Nazanin" pitchFamily="2" charset="-78"/>
              </a:rPr>
              <a:t>است. 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>
                <a:cs typeface="B Nazanin" pitchFamily="2" charset="-78"/>
              </a:rPr>
              <a:t>همه </a:t>
            </a:r>
            <a:r>
              <a:rPr lang="fa-IR" dirty="0">
                <a:cs typeface="B Nazanin" pitchFamily="2" charset="-78"/>
              </a:rPr>
              <a:t>مي توانند با نرخ بهره بدون ريسك ثابت وام بگيرند و وام بدهند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>
                <a:cs typeface="B Nazanin" pitchFamily="2" charset="-78"/>
              </a:rPr>
              <a:t>توزيع قيمت ها نرمال </a:t>
            </a:r>
            <a:r>
              <a:rPr lang="fa-IR" dirty="0" smtClean="0">
                <a:cs typeface="B Nazanin" pitchFamily="2" charset="-78"/>
              </a:rPr>
              <a:t>است.</a:t>
            </a:r>
            <a:endParaRPr lang="fa-IR" dirty="0">
              <a:cs typeface="B Nazanin" pitchFamily="2" charset="-78"/>
            </a:endParaRPr>
          </a:p>
          <a:p>
            <a:pPr marL="514350" indent="-514350">
              <a:buFont typeface="+mj-lt"/>
              <a:buAutoNum type="arabicPeriod"/>
            </a:pPr>
            <a:r>
              <a:rPr lang="fa-IR" dirty="0">
                <a:cs typeface="B Nazanin" pitchFamily="2" charset="-78"/>
              </a:rPr>
              <a:t>سود نقدي دريافت يا پرداخت </a:t>
            </a:r>
            <a:r>
              <a:rPr lang="fa-IR" dirty="0" smtClean="0">
                <a:cs typeface="B Nazanin" pitchFamily="2" charset="-78"/>
              </a:rPr>
              <a:t>نميشود.</a:t>
            </a:r>
            <a:endParaRPr lang="fa-IR" dirty="0">
              <a:cs typeface="B Nazanin" pitchFamily="2" charset="-78"/>
            </a:endParaRPr>
          </a:p>
          <a:p>
            <a:pPr marL="514350" indent="-514350">
              <a:buFont typeface="+mj-lt"/>
              <a:buAutoNum type="arabicPeriod"/>
            </a:pPr>
            <a:r>
              <a:rPr lang="fa-IR" dirty="0">
                <a:cs typeface="B Nazanin" pitchFamily="2" charset="-78"/>
              </a:rPr>
              <a:t>اختيار معاملات فقط ممكن است در تاريخ سررسيد اعمال </a:t>
            </a:r>
            <a:r>
              <a:rPr lang="fa-IR" dirty="0" smtClean="0">
                <a:cs typeface="B Nazanin" pitchFamily="2" charset="-78"/>
              </a:rPr>
              <a:t>شود.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33</a:t>
            </a:fld>
            <a:endParaRPr lang="fa-I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fa-IR" smtClean="0"/>
              <a:t>اختیارات خرید و فروش</a:t>
            </a:r>
            <a:endParaRPr 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46075"/>
            <a:ext cx="8066088" cy="922338"/>
          </a:xfrm>
        </p:spPr>
        <p:txBody>
          <a:bodyPr/>
          <a:lstStyle/>
          <a:p>
            <a:pPr rtl="1"/>
            <a:r>
              <a:rPr lang="ar-SA" sz="3600" smtClean="0">
                <a:cs typeface="B Titr" pitchFamily="2" charset="-78"/>
              </a:rPr>
              <a:t> حق</a:t>
            </a:r>
            <a:r>
              <a:rPr lang="ar-SA" sz="3600" smtClean="0"/>
              <a:t>‌</a:t>
            </a:r>
            <a:r>
              <a:rPr lang="ar-SA" sz="3600" smtClean="0">
                <a:cs typeface="B Titr" pitchFamily="2" charset="-78"/>
              </a:rPr>
              <a:t> اختيار فرو</a:t>
            </a:r>
            <a:r>
              <a:rPr lang="fa-IR" sz="3600" smtClean="0">
                <a:cs typeface="B Titr" pitchFamily="2" charset="-78"/>
              </a:rPr>
              <a:t>ش </a:t>
            </a:r>
            <a:r>
              <a:rPr lang="en-US" sz="3600" smtClean="0">
                <a:cs typeface="B Titr" pitchFamily="2" charset="-78"/>
              </a:rPr>
              <a:t> ( put option ) 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algn="just" rtl="1"/>
            <a:r>
              <a:rPr lang="ar-SA" sz="2800" b="1" dirty="0" smtClean="0">
                <a:cs typeface="B Nazanin" pitchFamily="2" charset="-78"/>
              </a:rPr>
              <a:t>فروشنده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حق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اختيار فروش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اين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حق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را به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خريدار مي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فروشد كه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خريدار مي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تواند دارايي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معيني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را در سررسيد معلوم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يا پيش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از آن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به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قيمت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معلومي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به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فروشنده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تحويل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دهد. </a:t>
            </a:r>
            <a:endParaRPr lang="fa-IR" sz="2800" b="1" dirty="0" smtClean="0">
              <a:cs typeface="B Nazanin" pitchFamily="2" charset="-78"/>
            </a:endParaRPr>
          </a:p>
          <a:p>
            <a:pPr algn="just" rtl="1"/>
            <a:r>
              <a:rPr lang="ar-SA" sz="2800" b="1" dirty="0" smtClean="0">
                <a:cs typeface="B Nazanin" pitchFamily="2" charset="-78"/>
              </a:rPr>
              <a:t>فروشندة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مذكور در ازاي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فروش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اين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حق، مبلغي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را از خريدار تحت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عنوان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حق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شرط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دريافت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مي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دارد. </a:t>
            </a:r>
            <a:endParaRPr lang="fa-IR" sz="2800" b="1" dirty="0" smtClean="0">
              <a:cs typeface="B Nazanin" pitchFamily="2" charset="-78"/>
            </a:endParaRPr>
          </a:p>
          <a:p>
            <a:pPr algn="just" rtl="1"/>
            <a:r>
              <a:rPr lang="ar-SA" sz="2800" b="1" dirty="0" smtClean="0">
                <a:cs typeface="B Nazanin" pitchFamily="2" charset="-78"/>
              </a:rPr>
              <a:t>اين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نيز يك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حق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است، نه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اجبار.</a:t>
            </a:r>
            <a:endParaRPr lang="en-US" sz="2800" b="1" dirty="0" smtClean="0">
              <a:cs typeface="B Nazanin" pitchFamily="2" charset="-78"/>
            </a:endParaRPr>
          </a:p>
          <a:p>
            <a:pPr algn="just" rtl="1"/>
            <a:r>
              <a:rPr lang="ar-SA" sz="2800" b="1" dirty="0" smtClean="0">
                <a:cs typeface="B Nazanin" pitchFamily="2" charset="-78"/>
              </a:rPr>
              <a:t>در سررسيد حق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اختيار معامله، چنانچه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به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صرفه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باشد، دارندة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اختيار معامله، اين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حق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را اعمال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مي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كند و در غير اين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صورت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منقضي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 مي</a:t>
            </a:r>
            <a:r>
              <a:rPr lang="ar-SA" sz="2800" b="1" dirty="0" smtClean="0"/>
              <a:t>‌</a:t>
            </a:r>
            <a:r>
              <a:rPr lang="ar-SA" sz="2800" b="1" dirty="0" smtClean="0">
                <a:cs typeface="B Nazanin" pitchFamily="2" charset="-78"/>
              </a:rPr>
              <a:t>شود</a:t>
            </a:r>
            <a:r>
              <a:rPr lang="en-US" b="1" dirty="0" smtClean="0"/>
              <a:t> 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4</a:t>
            </a:fld>
            <a:endParaRPr lang="fa-I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noFill/>
          <a:ln/>
        </p:spPr>
        <p:txBody>
          <a:bodyPr>
            <a:normAutofit/>
          </a:bodyPr>
          <a:lstStyle/>
          <a:p>
            <a:r>
              <a:rPr lang="fa-IR" sz="3200" dirty="0" smtClean="0">
                <a:cs typeface="B Titr" pitchFamily="2" charset="-78"/>
              </a:rPr>
              <a:t>مثال </a:t>
            </a:r>
            <a:r>
              <a:rPr lang="ar-SA" sz="3200" dirty="0" smtClean="0">
                <a:cs typeface="B Titr" pitchFamily="2" charset="-78"/>
              </a:rPr>
              <a:t>حق</a:t>
            </a:r>
            <a:r>
              <a:rPr lang="ar-SA" sz="3200" dirty="0" smtClean="0"/>
              <a:t>‌</a:t>
            </a:r>
            <a:r>
              <a:rPr lang="ar-SA" sz="3200" dirty="0" smtClean="0">
                <a:cs typeface="B Titr" pitchFamily="2" charset="-78"/>
              </a:rPr>
              <a:t> اختيار </a:t>
            </a:r>
            <a:r>
              <a:rPr lang="fa-IR" sz="3200" dirty="0" smtClean="0">
                <a:cs typeface="B Titr" pitchFamily="2" charset="-78"/>
              </a:rPr>
              <a:t>فروش :</a:t>
            </a:r>
            <a:endParaRPr lang="en-US" sz="3200" dirty="0" smtClean="0">
              <a:cs typeface="B Titr" pitchFamily="2" charset="-78"/>
            </a:endParaRPr>
          </a:p>
        </p:txBody>
      </p:sp>
      <p:sp>
        <p:nvSpPr>
          <p:cNvPr id="1914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196752"/>
            <a:ext cx="8229600" cy="4464273"/>
          </a:xfrm>
          <a:noFill/>
          <a:ln/>
        </p:spPr>
        <p:txBody>
          <a:bodyPr>
            <a:noAutofit/>
          </a:bodyPr>
          <a:lstStyle/>
          <a:p>
            <a:pPr algn="just" rtl="1"/>
            <a:r>
              <a:rPr lang="fa-IR" b="1" dirty="0" smtClean="0">
                <a:cs typeface="B Nazanin" pitchFamily="2" charset="-78"/>
              </a:rPr>
              <a:t>فرض كند اختيار فروش سهام الف را به قيمت توافقي فروش 5500 ريال و با قيمت اختيار فروش 200 ريال تحصيل كرده</a:t>
            </a:r>
            <a:r>
              <a:rPr lang="fa-IR" b="1" dirty="0" smtClean="0"/>
              <a:t>‌</a:t>
            </a:r>
            <a:r>
              <a:rPr lang="fa-IR" b="1" dirty="0" smtClean="0">
                <a:cs typeface="B Nazanin" pitchFamily="2" charset="-78"/>
              </a:rPr>
              <a:t>ايد.</a:t>
            </a:r>
          </a:p>
          <a:p>
            <a:pPr algn="just" rtl="1"/>
            <a:r>
              <a:rPr lang="fa-IR" b="1" dirty="0" smtClean="0">
                <a:cs typeface="B Nazanin" pitchFamily="2" charset="-78"/>
              </a:rPr>
              <a:t>اگر قيمت سهام به 4500 ريال برسد، شما حتماً اختيار فروش خود را اعمال مي</a:t>
            </a:r>
            <a:r>
              <a:rPr lang="fa-IR" b="1" dirty="0" smtClean="0"/>
              <a:t>‌</a:t>
            </a:r>
            <a:r>
              <a:rPr lang="fa-IR" b="1" dirty="0" smtClean="0">
                <a:cs typeface="B Nazanin" pitchFamily="2" charset="-78"/>
              </a:rPr>
              <a:t>كنيد و با اين كار به ازاي هر سهم سودي معادل 800 ريال كسب مي</a:t>
            </a:r>
            <a:r>
              <a:rPr lang="fa-IR" b="1" dirty="0" smtClean="0"/>
              <a:t>‌</a:t>
            </a:r>
            <a:r>
              <a:rPr lang="fa-IR" b="1" dirty="0" smtClean="0">
                <a:cs typeface="B Nazanin" pitchFamily="2" charset="-78"/>
              </a:rPr>
              <a:t>كنيد. </a:t>
            </a:r>
            <a:r>
              <a:rPr lang="fa-IR" b="1" dirty="0" smtClean="0">
                <a:solidFill>
                  <a:srgbClr val="FF0066"/>
                </a:solidFill>
                <a:cs typeface="B Nazanin" pitchFamily="2" charset="-78"/>
              </a:rPr>
              <a:t>چرا؟</a:t>
            </a:r>
          </a:p>
          <a:p>
            <a:pPr algn="just" rtl="1"/>
            <a:r>
              <a:rPr lang="fa-IR" b="1" dirty="0" smtClean="0">
                <a:cs typeface="B Nazanin" pitchFamily="2" charset="-78"/>
              </a:rPr>
              <a:t>و اگر قيمت هر سهم به 6200 ريال برسد، از اختيار فروش صرف نظر كرده و و البته متحمل زياني به مبلغ 200 ريال خواهيد شد. </a:t>
            </a:r>
            <a:r>
              <a:rPr lang="fa-IR" b="1" dirty="0" smtClean="0">
                <a:solidFill>
                  <a:srgbClr val="FF0066"/>
                </a:solidFill>
                <a:cs typeface="B Nazanin" pitchFamily="2" charset="-78"/>
              </a:rPr>
              <a:t>چرا؟</a:t>
            </a:r>
          </a:p>
        </p:txBody>
      </p:sp>
      <p:pic>
        <p:nvPicPr>
          <p:cNvPr id="191494" name="Picture 6" descr="image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5445224"/>
            <a:ext cx="1211262" cy="1817687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640" name="Group 80"/>
          <p:cNvGraphicFramePr>
            <a:graphicFrameLocks noGrp="1"/>
          </p:cNvGraphicFramePr>
          <p:nvPr>
            <p:ph/>
          </p:nvPr>
        </p:nvGraphicFramePr>
        <p:xfrm>
          <a:off x="468313" y="765175"/>
          <a:ext cx="8424862" cy="5586414"/>
        </p:xfrm>
        <a:graphic>
          <a:graphicData uri="http://schemas.openxmlformats.org/drawingml/2006/table">
            <a:tbl>
              <a:tblPr rtl="1"/>
              <a:tblGrid>
                <a:gridCol w="1411287"/>
                <a:gridCol w="1530350"/>
                <a:gridCol w="1495425"/>
                <a:gridCol w="1484313"/>
                <a:gridCol w="1084262"/>
                <a:gridCol w="1419225"/>
              </a:tblGrid>
              <a:tr h="93503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سود و زيان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Titr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 پيمان آتي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B Titr" pitchFamily="2" charset="-78"/>
                        </a:rPr>
                        <a:t> فروش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اعمال/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Titr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عدم اعمال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سود(زيان)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Titr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اختيار فروش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قيمت اختيار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Titr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 فروش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قيمت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Titr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 توافقي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قيمت سهام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Titr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Titr" pitchFamily="2" charset="-78"/>
                        </a:rPr>
                        <a:t>در تاريخ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B Titr" pitchFamily="2" charset="-78"/>
                        </a:rPr>
                        <a:t>سررسيد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1000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اعمال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800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5500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4500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800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اعمال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600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5500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4700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500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اعمال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300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5500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5000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اعمال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5500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5300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0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بي تفاوت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200 -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5500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5500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300 -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عدم اعمال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200 -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5500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5800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500 -</a:t>
                      </a:r>
                      <a:endParaRPr kumimoji="0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عدم اعمال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200 -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5500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6000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Nazanin" pitchFamily="2" charset="-78"/>
                        </a:rPr>
                        <a:t>700 -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عدم اعمال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200 -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200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Nazanin" pitchFamily="2" charset="-78"/>
                        </a:rPr>
                        <a:t>5500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6200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8066088" cy="936625"/>
          </a:xfrm>
        </p:spPr>
        <p:txBody>
          <a:bodyPr>
            <a:normAutofit/>
          </a:bodyPr>
          <a:lstStyle/>
          <a:p>
            <a:pPr rtl="1"/>
            <a:r>
              <a:rPr lang="ar-SA" sz="4000" b="1" dirty="0" smtClean="0">
                <a:cs typeface="B Titr" pitchFamily="2" charset="-78"/>
              </a:rPr>
              <a:t>حق</a:t>
            </a:r>
            <a:r>
              <a:rPr lang="ar-SA" sz="4000" b="1" dirty="0" smtClean="0"/>
              <a:t>‌</a:t>
            </a:r>
            <a:r>
              <a:rPr lang="ar-SA" sz="4000" b="1" dirty="0" smtClean="0">
                <a:cs typeface="B Titr" pitchFamily="2" charset="-78"/>
              </a:rPr>
              <a:t> اختيار خريد</a:t>
            </a:r>
            <a:r>
              <a:rPr lang="fa-IR" sz="4000" b="1" dirty="0" smtClean="0">
                <a:cs typeface="B Titr" pitchFamily="2" charset="-78"/>
              </a:rPr>
              <a:t> </a:t>
            </a:r>
            <a:r>
              <a:rPr lang="en-US" sz="4000" b="1" dirty="0" smtClean="0">
                <a:cs typeface="B Titr" pitchFamily="2" charset="-78"/>
              </a:rPr>
              <a:t>Call option )</a:t>
            </a:r>
            <a:r>
              <a:rPr lang="ar-SA" sz="4000" b="1" dirty="0" smtClean="0">
                <a:cs typeface="B Titr" pitchFamily="2" charset="-78"/>
              </a:rPr>
              <a:t> </a:t>
            </a:r>
            <a:r>
              <a:rPr lang="en-US" sz="4000" b="1" dirty="0" smtClean="0">
                <a:cs typeface="B Titr" pitchFamily="2" charset="-78"/>
              </a:rPr>
              <a:t>(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algn="just" rtl="1"/>
            <a:r>
              <a:rPr lang="ar-SA" b="1" dirty="0" smtClean="0">
                <a:cs typeface="B Nazanin" pitchFamily="2" charset="-78"/>
              </a:rPr>
              <a:t>فروشندة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حق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اختيار خريد، اين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حق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را به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خريدار مي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فروشد كه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خريدار مي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تواند دارايي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معيني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را در سررسيد معلوم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يا پيش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از آن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به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قيمت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معلومي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بخرد. </a:t>
            </a:r>
            <a:endParaRPr lang="fa-IR" b="1" dirty="0" smtClean="0">
              <a:cs typeface="B Nazanin" pitchFamily="2" charset="-78"/>
            </a:endParaRPr>
          </a:p>
          <a:p>
            <a:pPr algn="just" rtl="1"/>
            <a:r>
              <a:rPr lang="ar-SA" b="1" dirty="0" smtClean="0">
                <a:cs typeface="B Nazanin" pitchFamily="2" charset="-78"/>
              </a:rPr>
              <a:t>اين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يك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حق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است، نه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تعهد</a:t>
            </a:r>
            <a:r>
              <a:rPr lang="fa-IR" b="1" dirty="0" smtClean="0">
                <a:cs typeface="B Nazanin" pitchFamily="2" charset="-78"/>
              </a:rPr>
              <a:t>.</a:t>
            </a:r>
            <a:endParaRPr lang="en-US" b="1" dirty="0" smtClean="0">
              <a:cs typeface="B Nazanin" pitchFamily="2" charset="-78"/>
            </a:endParaRPr>
          </a:p>
          <a:p>
            <a:pPr algn="just" rtl="1"/>
            <a:r>
              <a:rPr lang="ar-SA" b="1" dirty="0" smtClean="0">
                <a:cs typeface="B Nazanin" pitchFamily="2" charset="-78"/>
              </a:rPr>
              <a:t>فروشنده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در ازاي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فروش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اين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حق، مبلغي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را تحت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عنوان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حق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شرط</a:t>
            </a:r>
            <a:r>
              <a:rPr lang="en-US" sz="2800" b="1" dirty="0" smtClean="0">
                <a:cs typeface="B Nazanin" pitchFamily="2" charset="-78"/>
              </a:rPr>
              <a:t>(Premium)</a:t>
            </a:r>
            <a:r>
              <a:rPr lang="en-US" b="1" dirty="0" smtClean="0">
                <a:cs typeface="B Nazanin" pitchFamily="2" charset="-78"/>
              </a:rPr>
              <a:t> </a:t>
            </a:r>
            <a:r>
              <a:rPr lang="ar-SA" b="1" dirty="0" smtClean="0">
                <a:cs typeface="B Nazanin" pitchFamily="2" charset="-78"/>
              </a:rPr>
              <a:t> از خريدار دريافت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مي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دارد</a:t>
            </a:r>
            <a:r>
              <a:rPr lang="fa-IR" b="1" dirty="0" smtClean="0">
                <a:cs typeface="B Nazanin" pitchFamily="2" charset="-78"/>
              </a:rPr>
              <a:t>.</a:t>
            </a:r>
            <a:endParaRPr lang="en-US" b="1" dirty="0" smtClean="0">
              <a:cs typeface="B Nazanin" pitchFamily="2" charset="-78"/>
            </a:endParaRPr>
          </a:p>
          <a:p>
            <a:pPr algn="just" rtl="1"/>
            <a:r>
              <a:rPr lang="ar-SA" b="1" dirty="0" smtClean="0">
                <a:cs typeface="B Nazanin" pitchFamily="2" charset="-78"/>
              </a:rPr>
              <a:t>در سررسيد حق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اختيار معامله، چنان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چه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به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صرفه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باشد، دارندة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اختيار معامله، اين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حق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را اعمال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مي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كند و در غير اين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صورت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منقضي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 مي</a:t>
            </a:r>
            <a:r>
              <a:rPr lang="ar-SA" b="1" dirty="0" smtClean="0"/>
              <a:t>‌</a:t>
            </a:r>
            <a:r>
              <a:rPr lang="ar-SA" b="1" dirty="0" smtClean="0">
                <a:cs typeface="B Nazanin" pitchFamily="2" charset="-78"/>
              </a:rPr>
              <a:t>شود</a:t>
            </a:r>
            <a:r>
              <a:rPr lang="en-US" b="1" dirty="0" smtClean="0">
                <a:cs typeface="B Nazanin" pitchFamily="2" charset="-78"/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fa-IR" sz="3600" dirty="0" smtClean="0">
                <a:cs typeface="B Titr" pitchFamily="2" charset="-78"/>
              </a:rPr>
              <a:t>مثال </a:t>
            </a:r>
            <a:r>
              <a:rPr lang="ar-SA" sz="3600" dirty="0" smtClean="0">
                <a:cs typeface="B Titr" pitchFamily="2" charset="-78"/>
              </a:rPr>
              <a:t>حق</a:t>
            </a:r>
            <a:r>
              <a:rPr lang="ar-SA" sz="3600" dirty="0" smtClean="0"/>
              <a:t>‌</a:t>
            </a:r>
            <a:r>
              <a:rPr lang="ar-SA" sz="3600" dirty="0" smtClean="0">
                <a:cs typeface="B Titr" pitchFamily="2" charset="-78"/>
              </a:rPr>
              <a:t> اختيار خريد</a:t>
            </a:r>
            <a:r>
              <a:rPr lang="fa-IR" sz="3600" dirty="0" smtClean="0">
                <a:cs typeface="B Titr" pitchFamily="2" charset="-78"/>
              </a:rPr>
              <a:t> :</a:t>
            </a:r>
            <a:endParaRPr lang="en-US" sz="3600" dirty="0" smtClean="0">
              <a:cs typeface="B Titr" pitchFamily="2" charset="-78"/>
            </a:endParaRP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8229600" cy="4176712"/>
          </a:xfrm>
        </p:spPr>
        <p:txBody>
          <a:bodyPr>
            <a:noAutofit/>
          </a:bodyPr>
          <a:lstStyle/>
          <a:p>
            <a:pPr algn="just" rtl="1"/>
            <a:r>
              <a:rPr lang="fa-IR" b="1" dirty="0" smtClean="0">
                <a:cs typeface="B Nazanin" pitchFamily="2" charset="-78"/>
              </a:rPr>
              <a:t>فرض كند اختيار خريد سهام الف را براي در قيمت فعلي آن 5000 ريال است، به قيمت توافقي 6000 ريال و با قيمت اختيار خريد 200 ريال خريداري كرده‌ايد.</a:t>
            </a:r>
          </a:p>
          <a:p>
            <a:pPr algn="just" rtl="1"/>
            <a:r>
              <a:rPr lang="fa-IR" b="1" dirty="0" smtClean="0">
                <a:cs typeface="B Nazanin" pitchFamily="2" charset="-78"/>
              </a:rPr>
              <a:t>اگر قيمت سهام به 7000 ريال برسد، شما حتماً اختيار خريد خود را اعمال مي‌كنيد و با اين كار به ازاي هر سهم سودي معادل 800 ريال كسب مي‌كنيد. </a:t>
            </a:r>
            <a:r>
              <a:rPr lang="fa-IR" b="1" dirty="0" smtClean="0">
                <a:solidFill>
                  <a:srgbClr val="FF0066"/>
                </a:solidFill>
                <a:cs typeface="B Nazanin" pitchFamily="2" charset="-78"/>
              </a:rPr>
              <a:t>چرا؟</a:t>
            </a:r>
          </a:p>
          <a:p>
            <a:pPr algn="just" rtl="1"/>
            <a:r>
              <a:rPr lang="fa-IR" b="1" dirty="0" smtClean="0">
                <a:cs typeface="B Nazanin" pitchFamily="2" charset="-78"/>
              </a:rPr>
              <a:t>و اگر قيمت هر سهم به 5500 ريال برسد، از اختيار خريد صرف نظر كرده و سهام مورد نظر را از بازار مي‌خريد و البته متحمل زياني به مبلغ 200 ريال خواهيد شد.</a:t>
            </a:r>
            <a:r>
              <a:rPr lang="fa-IR" b="1" dirty="0" smtClean="0">
                <a:solidFill>
                  <a:srgbClr val="FF0066"/>
                </a:solidFill>
                <a:cs typeface="B Nazanin" pitchFamily="2" charset="-78"/>
              </a:rPr>
              <a:t> چرا؟</a:t>
            </a:r>
          </a:p>
        </p:txBody>
      </p:sp>
      <p:pic>
        <p:nvPicPr>
          <p:cNvPr id="183300" name="Picture 4" descr="image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5661248"/>
            <a:ext cx="1068388" cy="1603375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51520" y="6237312"/>
            <a:ext cx="2133600" cy="365125"/>
          </a:xfrm>
        </p:spPr>
        <p:txBody>
          <a:bodyPr/>
          <a:lstStyle/>
          <a:p>
            <a:fld id="{86307750-9D4B-4DB2-9E2A-A70CDB9BC0BD}" type="slidenum">
              <a:rPr lang="fa-IR" smtClean="0"/>
              <a:pPr/>
              <a:t>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14338"/>
            <a:ext cx="8066087" cy="1143000"/>
          </a:xfrm>
        </p:spPr>
        <p:txBody>
          <a:bodyPr>
            <a:normAutofit/>
          </a:bodyPr>
          <a:lstStyle/>
          <a:p>
            <a:r>
              <a:rPr lang="fa-IR" sz="2800" b="0" dirty="0" smtClean="0">
                <a:cs typeface="B Titr" pitchFamily="2" charset="-78"/>
              </a:rPr>
              <a:t>حال اگر در اين وضعيت از پيمان آتي استفاده مي كرديد چه اتفاقي مي‌افتاد؟</a:t>
            </a:r>
            <a:endParaRPr lang="en-US" sz="2800" b="0" dirty="0" smtClean="0">
              <a:cs typeface="B Titr" pitchFamily="2" charset="-78"/>
            </a:endParaRP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1944687"/>
          </a:xfrm>
        </p:spPr>
        <p:txBody>
          <a:bodyPr>
            <a:normAutofit/>
          </a:bodyPr>
          <a:lstStyle/>
          <a:p>
            <a:pPr rtl="1"/>
            <a:r>
              <a:rPr lang="fa-IR" sz="4400" b="1" dirty="0" smtClean="0">
                <a:solidFill>
                  <a:schemeClr val="tx1"/>
                </a:solidFill>
                <a:cs typeface="B Setareh" pitchFamily="2" charset="-78"/>
              </a:rPr>
              <a:t>بايد پيمان را اجرا كرده و سهام 5500ريالي را 6000 ريال خريداري مي</a:t>
            </a:r>
            <a:r>
              <a:rPr lang="fa-IR" sz="4400" b="1" dirty="0" smtClean="0">
                <a:solidFill>
                  <a:schemeClr val="tx1"/>
                </a:solidFill>
              </a:rPr>
              <a:t>‌</a:t>
            </a:r>
            <a:r>
              <a:rPr lang="fa-IR" sz="4400" b="1" dirty="0" smtClean="0">
                <a:solidFill>
                  <a:schemeClr val="tx1"/>
                </a:solidFill>
                <a:cs typeface="B Setareh" pitchFamily="2" charset="-78"/>
              </a:rPr>
              <a:t>كرديد. </a:t>
            </a:r>
            <a:endParaRPr lang="en-US" sz="4400" b="1" dirty="0" smtClean="0">
              <a:solidFill>
                <a:schemeClr val="tx1"/>
              </a:solidFill>
              <a:cs typeface="B Setareh" pitchFamily="2" charset="-78"/>
            </a:endParaRPr>
          </a:p>
        </p:txBody>
      </p:sp>
      <p:sp>
        <p:nvSpPr>
          <p:cNvPr id="184324" name="AutoShape 4"/>
          <p:cNvSpPr>
            <a:spLocks noChangeArrowheads="1"/>
          </p:cNvSpPr>
          <p:nvPr/>
        </p:nvSpPr>
        <p:spPr bwMode="auto">
          <a:xfrm>
            <a:off x="1187450" y="4293096"/>
            <a:ext cx="1800374" cy="1510804"/>
          </a:xfrm>
          <a:prstGeom prst="smileyFace">
            <a:avLst>
              <a:gd name="adj" fmla="val 4653"/>
            </a:avLst>
          </a:prstGeom>
          <a:solidFill>
            <a:schemeClr val="bg2">
              <a:lumMod val="75000"/>
            </a:schemeClr>
          </a:solidFill>
          <a:ln w="12700">
            <a:noFill/>
            <a:round/>
            <a:headEnd type="none" w="sm" len="sm"/>
            <a:tailEnd type="none" w="sm" len="sm"/>
          </a:ln>
          <a:effectLst>
            <a:prstShdw prst="shdw17" dist="17961" dir="2700000">
              <a:schemeClr val="bg2"/>
            </a:prstShdw>
          </a:effectLst>
        </p:spPr>
        <p:txBody>
          <a:bodyPr wrap="none" anchor="ctr"/>
          <a:lstStyle/>
          <a:p>
            <a:pPr algn="ctr"/>
            <a:endParaRPr lang="fa-IR"/>
          </a:p>
        </p:txBody>
      </p:sp>
      <p:sp>
        <p:nvSpPr>
          <p:cNvPr id="184325" name="Arc 5"/>
          <p:cNvSpPr>
            <a:spLocks/>
          </p:cNvSpPr>
          <p:nvPr/>
        </p:nvSpPr>
        <p:spPr bwMode="auto">
          <a:xfrm rot="13326530" flipV="1">
            <a:off x="1861220" y="5189004"/>
            <a:ext cx="380998" cy="43757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prstShdw prst="shdw17" dist="17961" dir="2700000">
              <a:schemeClr val="bg2"/>
            </a:prstShdw>
          </a:effectLst>
        </p:spPr>
        <p:txBody>
          <a:bodyPr wrap="none" anchor="ctr"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7750-9D4B-4DB2-9E2A-A70CDB9BC0BD}" type="slidenum">
              <a:rPr lang="fa-IR" smtClean="0"/>
              <a:pPr/>
              <a:t>9</a:t>
            </a:fld>
            <a:endParaRPr lang="fa-I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اختیارات خرید و فروش</a:t>
            </a:r>
            <a:endParaRPr lang="fa-I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9014</TotalTime>
  <Words>2013</Words>
  <Application>Microsoft Office PowerPoint</Application>
  <PresentationFormat>On-screen Show (4:3)</PresentationFormat>
  <Paragraphs>394</Paragraphs>
  <Slides>33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 اختیارات خرید و فروش   دکتر علی خوزین</vt:lpstr>
      <vt:lpstr>سرفصل مطالب</vt:lpstr>
      <vt:lpstr>مفهوم اصلی اختیار خرید و فروش</vt:lpstr>
      <vt:lpstr> حق‌ اختيار فروش  ( put option ) </vt:lpstr>
      <vt:lpstr>مثال حق‌ اختيار فروش :</vt:lpstr>
      <vt:lpstr>Slide 6</vt:lpstr>
      <vt:lpstr>حق‌ اختيار خريد Call option ) (</vt:lpstr>
      <vt:lpstr>مثال حق‌ اختيار خريد :</vt:lpstr>
      <vt:lpstr>حال اگر در اين وضعيت از پيمان آتي استفاده مي كرديد چه اتفاقي مي‌افتاد؟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صرف سوداگری به ازای هر روز</vt:lpstr>
      <vt:lpstr>استراتژی های اختیار معاملات</vt:lpstr>
      <vt:lpstr>استراتژی اهرم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پایان</vt:lpstr>
      <vt:lpstr>Slide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15  اختیار و فروش</dc:title>
  <dc:creator>khozein</dc:creator>
  <cp:lastModifiedBy>Eshterak</cp:lastModifiedBy>
  <cp:revision>53</cp:revision>
  <dcterms:created xsi:type="dcterms:W3CDTF">2011-11-21T20:27:32Z</dcterms:created>
  <dcterms:modified xsi:type="dcterms:W3CDTF">2016-05-16T19:45:43Z</dcterms:modified>
</cp:coreProperties>
</file>